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4905" r:id="rId2"/>
  </p:sldMasterIdLst>
  <p:notesMasterIdLst>
    <p:notesMasterId r:id="rId53"/>
  </p:notesMasterIdLst>
  <p:handoutMasterIdLst>
    <p:handoutMasterId r:id="rId54"/>
  </p:handoutMasterIdLst>
  <p:sldIdLst>
    <p:sldId id="256" r:id="rId3"/>
    <p:sldId id="408" r:id="rId4"/>
    <p:sldId id="343" r:id="rId5"/>
    <p:sldId id="333" r:id="rId6"/>
    <p:sldId id="358" r:id="rId7"/>
    <p:sldId id="359" r:id="rId8"/>
    <p:sldId id="360" r:id="rId9"/>
    <p:sldId id="361" r:id="rId10"/>
    <p:sldId id="362" r:id="rId11"/>
    <p:sldId id="363" r:id="rId12"/>
    <p:sldId id="364" r:id="rId13"/>
    <p:sldId id="396" r:id="rId14"/>
    <p:sldId id="442" r:id="rId15"/>
    <p:sldId id="409" r:id="rId16"/>
    <p:sldId id="397" r:id="rId17"/>
    <p:sldId id="398" r:id="rId18"/>
    <p:sldId id="399" r:id="rId19"/>
    <p:sldId id="400" r:id="rId20"/>
    <p:sldId id="413" r:id="rId21"/>
    <p:sldId id="411" r:id="rId22"/>
    <p:sldId id="412" r:id="rId23"/>
    <p:sldId id="445" r:id="rId24"/>
    <p:sldId id="443" r:id="rId25"/>
    <p:sldId id="444" r:id="rId26"/>
    <p:sldId id="446" r:id="rId27"/>
    <p:sldId id="430" r:id="rId28"/>
    <p:sldId id="431" r:id="rId29"/>
    <p:sldId id="432" r:id="rId30"/>
    <p:sldId id="433" r:id="rId31"/>
    <p:sldId id="434" r:id="rId32"/>
    <p:sldId id="426" r:id="rId33"/>
    <p:sldId id="427" r:id="rId34"/>
    <p:sldId id="402" r:id="rId35"/>
    <p:sldId id="403" r:id="rId36"/>
    <p:sldId id="414" r:id="rId37"/>
    <p:sldId id="439" r:id="rId38"/>
    <p:sldId id="415" r:id="rId39"/>
    <p:sldId id="416" r:id="rId40"/>
    <p:sldId id="418" r:id="rId41"/>
    <p:sldId id="419" r:id="rId42"/>
    <p:sldId id="420" r:id="rId43"/>
    <p:sldId id="440" r:id="rId44"/>
    <p:sldId id="421" r:id="rId45"/>
    <p:sldId id="422" r:id="rId46"/>
    <p:sldId id="441" r:id="rId47"/>
    <p:sldId id="423" r:id="rId48"/>
    <p:sldId id="435" r:id="rId49"/>
    <p:sldId id="436" r:id="rId50"/>
    <p:sldId id="437" r:id="rId51"/>
    <p:sldId id="381" r:id="rId52"/>
  </p:sldIdLst>
  <p:sldSz cx="12192000" cy="6858000"/>
  <p:notesSz cx="6858000" cy="9144000"/>
  <p:defaultTextStyle>
    <a:defPPr>
      <a:defRPr lang="es-ES"/>
    </a:defPPr>
    <a:lvl1pPr algn="l" rtl="0" eaLnBrk="0" fontAlgn="base" hangingPunct="0">
      <a:spcBef>
        <a:spcPct val="0"/>
      </a:spcBef>
      <a:spcAft>
        <a:spcPct val="0"/>
      </a:spcAft>
      <a:defRPr sz="2400" b="1" i="1" kern="1200">
        <a:solidFill>
          <a:schemeClr val="tx1"/>
        </a:solidFill>
        <a:latin typeface="Arial Black" panose="020B0A04020102020204" pitchFamily="34" charset="0"/>
        <a:ea typeface="+mn-ea"/>
        <a:cs typeface="+mn-cs"/>
      </a:defRPr>
    </a:lvl1pPr>
    <a:lvl2pPr marL="457200" algn="l" rtl="0" eaLnBrk="0" fontAlgn="base" hangingPunct="0">
      <a:spcBef>
        <a:spcPct val="0"/>
      </a:spcBef>
      <a:spcAft>
        <a:spcPct val="0"/>
      </a:spcAft>
      <a:defRPr sz="2400" b="1" i="1" kern="1200">
        <a:solidFill>
          <a:schemeClr val="tx1"/>
        </a:solidFill>
        <a:latin typeface="Arial Black" panose="020B0A04020102020204" pitchFamily="34" charset="0"/>
        <a:ea typeface="+mn-ea"/>
        <a:cs typeface="+mn-cs"/>
      </a:defRPr>
    </a:lvl2pPr>
    <a:lvl3pPr marL="914400" algn="l" rtl="0" eaLnBrk="0" fontAlgn="base" hangingPunct="0">
      <a:spcBef>
        <a:spcPct val="0"/>
      </a:spcBef>
      <a:spcAft>
        <a:spcPct val="0"/>
      </a:spcAft>
      <a:defRPr sz="2400" b="1" i="1" kern="1200">
        <a:solidFill>
          <a:schemeClr val="tx1"/>
        </a:solidFill>
        <a:latin typeface="Arial Black" panose="020B0A04020102020204" pitchFamily="34" charset="0"/>
        <a:ea typeface="+mn-ea"/>
        <a:cs typeface="+mn-cs"/>
      </a:defRPr>
    </a:lvl3pPr>
    <a:lvl4pPr marL="1371600" algn="l" rtl="0" eaLnBrk="0" fontAlgn="base" hangingPunct="0">
      <a:spcBef>
        <a:spcPct val="0"/>
      </a:spcBef>
      <a:spcAft>
        <a:spcPct val="0"/>
      </a:spcAft>
      <a:defRPr sz="2400" b="1" i="1" kern="1200">
        <a:solidFill>
          <a:schemeClr val="tx1"/>
        </a:solidFill>
        <a:latin typeface="Arial Black" panose="020B0A04020102020204" pitchFamily="34" charset="0"/>
        <a:ea typeface="+mn-ea"/>
        <a:cs typeface="+mn-cs"/>
      </a:defRPr>
    </a:lvl4pPr>
    <a:lvl5pPr marL="1828800" algn="l" rtl="0" eaLnBrk="0" fontAlgn="base" hangingPunct="0">
      <a:spcBef>
        <a:spcPct val="0"/>
      </a:spcBef>
      <a:spcAft>
        <a:spcPct val="0"/>
      </a:spcAft>
      <a:defRPr sz="2400" b="1" i="1" kern="1200">
        <a:solidFill>
          <a:schemeClr val="tx1"/>
        </a:solidFill>
        <a:latin typeface="Arial Black" panose="020B0A04020102020204" pitchFamily="34" charset="0"/>
        <a:ea typeface="+mn-ea"/>
        <a:cs typeface="+mn-cs"/>
      </a:defRPr>
    </a:lvl5pPr>
    <a:lvl6pPr marL="2286000" algn="l" defTabSz="914400" rtl="0" eaLnBrk="1" latinLnBrk="0" hangingPunct="1">
      <a:defRPr sz="2400" b="1" i="1" kern="1200">
        <a:solidFill>
          <a:schemeClr val="tx1"/>
        </a:solidFill>
        <a:latin typeface="Arial Black" panose="020B0A04020102020204" pitchFamily="34" charset="0"/>
        <a:ea typeface="+mn-ea"/>
        <a:cs typeface="+mn-cs"/>
      </a:defRPr>
    </a:lvl6pPr>
    <a:lvl7pPr marL="2743200" algn="l" defTabSz="914400" rtl="0" eaLnBrk="1" latinLnBrk="0" hangingPunct="1">
      <a:defRPr sz="2400" b="1" i="1" kern="1200">
        <a:solidFill>
          <a:schemeClr val="tx1"/>
        </a:solidFill>
        <a:latin typeface="Arial Black" panose="020B0A04020102020204" pitchFamily="34" charset="0"/>
        <a:ea typeface="+mn-ea"/>
        <a:cs typeface="+mn-cs"/>
      </a:defRPr>
    </a:lvl7pPr>
    <a:lvl8pPr marL="3200400" algn="l" defTabSz="914400" rtl="0" eaLnBrk="1" latinLnBrk="0" hangingPunct="1">
      <a:defRPr sz="2400" b="1" i="1" kern="1200">
        <a:solidFill>
          <a:schemeClr val="tx1"/>
        </a:solidFill>
        <a:latin typeface="Arial Black" panose="020B0A04020102020204" pitchFamily="34" charset="0"/>
        <a:ea typeface="+mn-ea"/>
        <a:cs typeface="+mn-cs"/>
      </a:defRPr>
    </a:lvl8pPr>
    <a:lvl9pPr marL="3657600" algn="l" defTabSz="914400" rtl="0" eaLnBrk="1" latinLnBrk="0" hangingPunct="1">
      <a:defRPr sz="2400" b="1" i="1" kern="1200">
        <a:solidFill>
          <a:schemeClr val="tx1"/>
        </a:solidFill>
        <a:latin typeface="Arial Black" panose="020B0A040201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0000"/>
    <a:srgbClr val="000000"/>
    <a:srgbClr val="B2B2B2"/>
    <a:srgbClr val="DDDDDD"/>
    <a:srgbClr val="336600"/>
    <a:srgbClr val="A50021"/>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94746" autoAdjust="0"/>
  </p:normalViewPr>
  <p:slideViewPr>
    <p:cSldViewPr>
      <p:cViewPr varScale="1">
        <p:scale>
          <a:sx n="84" d="100"/>
          <a:sy n="84" d="100"/>
        </p:scale>
        <p:origin x="258"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2178" y="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3008313" cy="492125"/>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l" defTabSz="873125" eaLnBrk="1" hangingPunct="1">
              <a:defRPr sz="1100" b="0" i="0">
                <a:latin typeface="Verdana" panose="020B0604030504040204" pitchFamily="34" charset="0"/>
              </a:defRPr>
            </a:lvl1pPr>
          </a:lstStyle>
          <a:p>
            <a:pPr>
              <a:defRPr/>
            </a:pPr>
            <a:endParaRPr lang="es-ES_tradnl"/>
          </a:p>
        </p:txBody>
      </p:sp>
      <p:sp>
        <p:nvSpPr>
          <p:cNvPr id="54275" name="Rectangle 3"/>
          <p:cNvSpPr>
            <a:spLocks noGrp="1" noChangeArrowheads="1"/>
          </p:cNvSpPr>
          <p:nvPr>
            <p:ph type="dt" sz="quarter" idx="1"/>
          </p:nvPr>
        </p:nvSpPr>
        <p:spPr bwMode="auto">
          <a:xfrm>
            <a:off x="3857625" y="0"/>
            <a:ext cx="3009900" cy="492125"/>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r" defTabSz="873125" eaLnBrk="1" hangingPunct="1">
              <a:defRPr sz="1100" b="0" i="0">
                <a:latin typeface="Verdana" panose="020B0604030504040204" pitchFamily="34" charset="0"/>
              </a:defRPr>
            </a:lvl1pPr>
          </a:lstStyle>
          <a:p>
            <a:pPr>
              <a:defRPr/>
            </a:pPr>
            <a:endParaRPr lang="es-ES_tradnl"/>
          </a:p>
        </p:txBody>
      </p:sp>
      <p:sp>
        <p:nvSpPr>
          <p:cNvPr id="54276" name="Rectangle 4"/>
          <p:cNvSpPr>
            <a:spLocks noGrp="1" noChangeArrowheads="1"/>
          </p:cNvSpPr>
          <p:nvPr>
            <p:ph type="ftr" sz="quarter" idx="2"/>
          </p:nvPr>
        </p:nvSpPr>
        <p:spPr bwMode="auto">
          <a:xfrm>
            <a:off x="0" y="8655050"/>
            <a:ext cx="3008313" cy="492125"/>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l" defTabSz="873125" eaLnBrk="1" hangingPunct="1">
              <a:defRPr sz="1100" b="0" i="0">
                <a:latin typeface="Verdana" panose="020B0604030504040204" pitchFamily="34" charset="0"/>
              </a:defRPr>
            </a:lvl1pPr>
          </a:lstStyle>
          <a:p>
            <a:pPr>
              <a:defRPr/>
            </a:pPr>
            <a:endParaRPr lang="es-ES_tradnl"/>
          </a:p>
        </p:txBody>
      </p:sp>
      <p:sp>
        <p:nvSpPr>
          <p:cNvPr id="54277" name="Rectangle 5"/>
          <p:cNvSpPr>
            <a:spLocks noGrp="1" noChangeArrowheads="1"/>
          </p:cNvSpPr>
          <p:nvPr>
            <p:ph type="sldNum" sz="quarter" idx="3"/>
          </p:nvPr>
        </p:nvSpPr>
        <p:spPr bwMode="auto">
          <a:xfrm>
            <a:off x="3857625" y="8655050"/>
            <a:ext cx="3009900" cy="492125"/>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r" defTabSz="873125" eaLnBrk="1" hangingPunct="1">
              <a:defRPr sz="1100" b="0" i="0">
                <a:latin typeface="Verdana" panose="020B0604030504040204" pitchFamily="34" charset="0"/>
              </a:defRPr>
            </a:lvl1pPr>
          </a:lstStyle>
          <a:p>
            <a:pPr>
              <a:defRPr/>
            </a:pPr>
            <a:fld id="{B1C2578E-22C2-4310-8B9D-B8D7B0DD407B}" type="slidenum">
              <a:rPr lang="es-ES_tradnl"/>
              <a:pPr>
                <a:defRPr/>
              </a:pPr>
              <a:t>‹Nº›</a:t>
            </a:fld>
            <a:endParaRPr lang="es-ES_tradnl"/>
          </a:p>
        </p:txBody>
      </p:sp>
    </p:spTree>
    <p:extLst>
      <p:ext uri="{BB962C8B-B14F-4D97-AF65-F5344CB8AC3E}">
        <p14:creationId xmlns:p14="http://schemas.microsoft.com/office/powerpoint/2010/main" val="15657225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l" defTabSz="873125" eaLnBrk="1" hangingPunct="1">
              <a:defRPr sz="1100" b="0" i="0">
                <a:latin typeface="Verdana" panose="020B0604030504040204" pitchFamily="34" charset="0"/>
              </a:defRPr>
            </a:lvl1pPr>
          </a:lstStyle>
          <a:p>
            <a:pPr>
              <a:defRPr/>
            </a:pPr>
            <a:endParaRPr lang="es-ES_tradnl"/>
          </a:p>
        </p:txBody>
      </p:sp>
      <p:sp>
        <p:nvSpPr>
          <p:cNvPr id="52227" name="Rectangle 3"/>
          <p:cNvSpPr>
            <a:spLocks noGrp="1" noChangeArrowheads="1"/>
          </p:cNvSpPr>
          <p:nvPr>
            <p:ph type="dt" idx="1"/>
          </p:nvPr>
        </p:nvSpPr>
        <p:spPr bwMode="auto">
          <a:xfrm>
            <a:off x="3884613" y="0"/>
            <a:ext cx="2973387" cy="458788"/>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lvl1pPr algn="r" defTabSz="873125" eaLnBrk="1" hangingPunct="1">
              <a:defRPr sz="1100" b="0" i="0">
                <a:latin typeface="Verdana" panose="020B0604030504040204" pitchFamily="34" charset="0"/>
              </a:defRPr>
            </a:lvl1pPr>
          </a:lstStyle>
          <a:p>
            <a:pPr>
              <a:defRPr/>
            </a:pPr>
            <a:endParaRPr lang="es-ES_tradnl"/>
          </a:p>
        </p:txBody>
      </p:sp>
      <p:sp>
        <p:nvSpPr>
          <p:cNvPr id="15364" name="Rectangle 4"/>
          <p:cNvSpPr>
            <a:spLocks noGrp="1" noRot="1" noChangeAspect="1" noChangeArrowheads="1" noTextEdit="1"/>
          </p:cNvSpPr>
          <p:nvPr>
            <p:ph type="sldImg" idx="2"/>
          </p:nvPr>
        </p:nvSpPr>
        <p:spPr bwMode="auto">
          <a:xfrm>
            <a:off x="384175" y="687388"/>
            <a:ext cx="6089650" cy="34258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9" name="Rectangle 5"/>
          <p:cNvSpPr>
            <a:spLocks noGrp="1" noChangeArrowheads="1"/>
          </p:cNvSpPr>
          <p:nvPr>
            <p:ph type="body" sz="quarter" idx="3"/>
          </p:nvPr>
        </p:nvSpPr>
        <p:spPr bwMode="auto">
          <a:xfrm>
            <a:off x="914400" y="4341813"/>
            <a:ext cx="5029200" cy="4114800"/>
          </a:xfrm>
          <a:prstGeom prst="rect">
            <a:avLst/>
          </a:prstGeom>
          <a:noFill/>
          <a:ln w="9525">
            <a:noFill/>
            <a:miter lim="800000"/>
            <a:headEnd/>
            <a:tailEnd/>
          </a:ln>
          <a:effectLst/>
        </p:spPr>
        <p:txBody>
          <a:bodyPr vert="horz" wrap="square" lIns="87467" tIns="43734" rIns="87467" bIns="43734"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52230" name="Rectangle 6"/>
          <p:cNvSpPr>
            <a:spLocks noGrp="1" noChangeArrowheads="1"/>
          </p:cNvSpPr>
          <p:nvPr>
            <p:ph type="ftr" sz="quarter" idx="4"/>
          </p:nvPr>
        </p:nvSpPr>
        <p:spPr bwMode="auto">
          <a:xfrm>
            <a:off x="0" y="8685213"/>
            <a:ext cx="2973388" cy="458787"/>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l" defTabSz="873125" eaLnBrk="1" hangingPunct="1">
              <a:defRPr sz="1100" b="0" i="0">
                <a:latin typeface="Verdana" panose="020B0604030504040204" pitchFamily="34" charset="0"/>
              </a:defRPr>
            </a:lvl1pPr>
          </a:lstStyle>
          <a:p>
            <a:pPr>
              <a:defRPr/>
            </a:pPr>
            <a:endParaRPr lang="es-ES_tradnl"/>
          </a:p>
        </p:txBody>
      </p:sp>
      <p:sp>
        <p:nvSpPr>
          <p:cNvPr id="52231" name="Rectangle 7"/>
          <p:cNvSpPr>
            <a:spLocks noGrp="1" noChangeArrowheads="1"/>
          </p:cNvSpPr>
          <p:nvPr>
            <p:ph type="sldNum" sz="quarter" idx="5"/>
          </p:nvPr>
        </p:nvSpPr>
        <p:spPr bwMode="auto">
          <a:xfrm>
            <a:off x="3884613" y="8685213"/>
            <a:ext cx="2973387" cy="458787"/>
          </a:xfrm>
          <a:prstGeom prst="rect">
            <a:avLst/>
          </a:prstGeom>
          <a:noFill/>
          <a:ln w="9525">
            <a:noFill/>
            <a:miter lim="800000"/>
            <a:headEnd/>
            <a:tailEnd/>
          </a:ln>
          <a:effectLst/>
        </p:spPr>
        <p:txBody>
          <a:bodyPr vert="horz" wrap="square" lIns="87467" tIns="43734" rIns="87467" bIns="43734" numCol="1" anchor="b" anchorCtr="0" compatLnSpc="1">
            <a:prstTxWarp prst="textNoShape">
              <a:avLst/>
            </a:prstTxWarp>
          </a:bodyPr>
          <a:lstStyle>
            <a:lvl1pPr algn="r" defTabSz="873125" eaLnBrk="1" hangingPunct="1">
              <a:defRPr sz="1100" b="0" i="0">
                <a:latin typeface="Verdana" panose="020B0604030504040204" pitchFamily="34" charset="0"/>
              </a:defRPr>
            </a:lvl1pPr>
          </a:lstStyle>
          <a:p>
            <a:pPr>
              <a:defRPr/>
            </a:pPr>
            <a:fld id="{CAAB79D3-CE0E-4AF1-AEFF-EA00E5FEB4B2}" type="slidenum">
              <a:rPr lang="es-ES_tradnl"/>
              <a:pPr>
                <a:defRPr/>
              </a:pPr>
              <a:t>‹Nº›</a:t>
            </a:fld>
            <a:endParaRPr lang="es-ES_tradnl"/>
          </a:p>
        </p:txBody>
      </p:sp>
    </p:spTree>
    <p:extLst>
      <p:ext uri="{BB962C8B-B14F-4D97-AF65-F5344CB8AC3E}">
        <p14:creationId xmlns:p14="http://schemas.microsoft.com/office/powerpoint/2010/main" val="9762075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4175" y="687388"/>
            <a:ext cx="6089650" cy="3425825"/>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a:defRPr/>
            </a:pPr>
            <a:fld id="{CAAB79D3-CE0E-4AF1-AEFF-EA00E5FEB4B2}" type="slidenum">
              <a:rPr lang="es-ES_tradnl" smtClean="0"/>
              <a:pPr>
                <a:defRPr/>
              </a:pPr>
              <a:t>8</a:t>
            </a:fld>
            <a:endParaRPr lang="es-ES_tradnl"/>
          </a:p>
        </p:txBody>
      </p:sp>
    </p:spTree>
    <p:extLst>
      <p:ext uri="{BB962C8B-B14F-4D97-AF65-F5344CB8AC3E}">
        <p14:creationId xmlns:p14="http://schemas.microsoft.com/office/powerpoint/2010/main" val="2863548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AutoShape 7"/>
          <p:cNvSpPr>
            <a:spLocks noChangeArrowheads="1"/>
          </p:cNvSpPr>
          <p:nvPr/>
        </p:nvSpPr>
        <p:spPr bwMode="auto">
          <a:xfrm>
            <a:off x="914400" y="2393950"/>
            <a:ext cx="10363200" cy="109538"/>
          </a:xfrm>
          <a:custGeom>
            <a:avLst/>
            <a:gdLst>
              <a:gd name="T0" fmla="*/ 0 w 1000"/>
              <a:gd name="T1" fmla="*/ 0 h 1000"/>
              <a:gd name="T2" fmla="*/ 2147483646 w 1000"/>
              <a:gd name="T3" fmla="*/ 0 h 1000"/>
              <a:gd name="T4" fmla="*/ 2147483646 w 1000"/>
              <a:gd name="T5" fmla="*/ 1314299689 h 1000"/>
              <a:gd name="T6" fmla="*/ 0 w 1000"/>
              <a:gd name="T7" fmla="*/ 1314299689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ES" sz="2400"/>
          </a:p>
        </p:txBody>
      </p:sp>
      <p:sp>
        <p:nvSpPr>
          <p:cNvPr id="25602" name="Rectangle 2"/>
          <p:cNvSpPr>
            <a:spLocks noGrp="1" noChangeArrowheads="1"/>
          </p:cNvSpPr>
          <p:nvPr>
            <p:ph type="ctrTitle"/>
          </p:nvPr>
        </p:nvSpPr>
        <p:spPr>
          <a:xfrm>
            <a:off x="914400" y="990600"/>
            <a:ext cx="10363200" cy="1371600"/>
          </a:xfrm>
        </p:spPr>
        <p:txBody>
          <a:bodyPr/>
          <a:lstStyle>
            <a:lvl1pPr>
              <a:defRPr sz="2700"/>
            </a:lvl1pPr>
          </a:lstStyle>
          <a:p>
            <a:r>
              <a:rPr lang="es-PE"/>
              <a:t>Haga clic para cambiar el estilo de título	</a:t>
            </a:r>
          </a:p>
        </p:txBody>
      </p:sp>
      <p:sp>
        <p:nvSpPr>
          <p:cNvPr id="25603" name="Rectangle 3"/>
          <p:cNvSpPr>
            <a:spLocks noGrp="1" noChangeArrowheads="1"/>
          </p:cNvSpPr>
          <p:nvPr>
            <p:ph type="subTitle" idx="1"/>
          </p:nvPr>
        </p:nvSpPr>
        <p:spPr>
          <a:xfrm>
            <a:off x="1930400" y="3429000"/>
            <a:ext cx="9347200" cy="1600200"/>
          </a:xfrm>
        </p:spPr>
        <p:txBody>
          <a:bodyPr/>
          <a:lstStyle>
            <a:lvl1pPr marL="0" indent="0">
              <a:buFont typeface="Wingdings" pitchFamily="2" charset="2"/>
              <a:buNone/>
              <a:defRPr sz="1900"/>
            </a:lvl1pPr>
          </a:lstStyle>
          <a:p>
            <a:r>
              <a:rPr lang="es-PE"/>
              <a:t>Haga clic para modificar el estilo de subtítulo del patrón</a:t>
            </a:r>
          </a:p>
        </p:txBody>
      </p:sp>
      <p:sp>
        <p:nvSpPr>
          <p:cNvPr id="5" name="Rectangle 4"/>
          <p:cNvSpPr>
            <a:spLocks noGrp="1" noChangeArrowheads="1"/>
          </p:cNvSpPr>
          <p:nvPr>
            <p:ph type="dt" sz="half" idx="10"/>
          </p:nvPr>
        </p:nvSpPr>
        <p:spPr>
          <a:xfrm>
            <a:off x="914400" y="6248400"/>
            <a:ext cx="2540000" cy="457200"/>
          </a:xfrm>
        </p:spPr>
        <p:txBody>
          <a:bodyPr/>
          <a:lstStyle>
            <a:lvl1pPr>
              <a:defRPr/>
            </a:lvl1pPr>
          </a:lstStyle>
          <a:p>
            <a:pPr>
              <a:defRPr/>
            </a:pPr>
            <a:endParaRPr lang="es-PE"/>
          </a:p>
        </p:txBody>
      </p:sp>
      <p:sp>
        <p:nvSpPr>
          <p:cNvPr id="6" name="Rectangle 5"/>
          <p:cNvSpPr>
            <a:spLocks noGrp="1" noChangeArrowheads="1"/>
          </p:cNvSpPr>
          <p:nvPr>
            <p:ph type="ftr" sz="quarter" idx="11"/>
          </p:nvPr>
        </p:nvSpPr>
        <p:spPr>
          <a:xfrm>
            <a:off x="4165600" y="6248400"/>
            <a:ext cx="3860800" cy="457200"/>
          </a:xfrm>
        </p:spPr>
        <p:txBody>
          <a:bodyPr/>
          <a:lstStyle>
            <a:lvl1pPr>
              <a:defRPr/>
            </a:lvl1pPr>
          </a:lstStyle>
          <a:p>
            <a:pPr>
              <a:defRPr/>
            </a:pPr>
            <a:endParaRPr lang="es-PE"/>
          </a:p>
        </p:txBody>
      </p:sp>
      <p:sp>
        <p:nvSpPr>
          <p:cNvPr id="7" name="Rectangle 6"/>
          <p:cNvSpPr>
            <a:spLocks noGrp="1" noChangeArrowheads="1"/>
          </p:cNvSpPr>
          <p:nvPr>
            <p:ph type="sldNum" sz="quarter" idx="12"/>
          </p:nvPr>
        </p:nvSpPr>
        <p:spPr>
          <a:xfrm>
            <a:off x="8737600" y="6248400"/>
            <a:ext cx="2540000" cy="457200"/>
          </a:xfrm>
        </p:spPr>
        <p:txBody>
          <a:bodyPr/>
          <a:lstStyle>
            <a:lvl1pPr>
              <a:defRPr/>
            </a:lvl1pPr>
          </a:lstStyle>
          <a:p>
            <a:pPr>
              <a:defRPr/>
            </a:pPr>
            <a:fld id="{0E4C40D2-A5A5-42FE-9A4E-F8C0C444D890}" type="slidenum">
              <a:rPr lang="es-PE"/>
              <a:pPr>
                <a:defRPr/>
              </a:pPr>
              <a:t>‹Nº›</a:t>
            </a:fld>
            <a:endParaRPr lang="es-PE"/>
          </a:p>
        </p:txBody>
      </p:sp>
    </p:spTree>
    <p:extLst>
      <p:ext uri="{BB962C8B-B14F-4D97-AF65-F5344CB8AC3E}">
        <p14:creationId xmlns:p14="http://schemas.microsoft.com/office/powerpoint/2010/main" val="3354322727"/>
      </p:ext>
    </p:extLst>
  </p:cSld>
  <p:clrMapOvr>
    <a:masterClrMapping/>
  </p:clrMapOvr>
  <p:transition spd="med">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p:txBody>
          <a:bodyPr/>
          <a:lstStyle>
            <a:lvl1pPr>
              <a:defRPr/>
            </a:lvl1pPr>
          </a:lstStyle>
          <a:p>
            <a:pPr>
              <a:defRPr/>
            </a:pPr>
            <a:endParaRPr lang="es-PE"/>
          </a:p>
        </p:txBody>
      </p:sp>
      <p:sp>
        <p:nvSpPr>
          <p:cNvPr id="5" name="Rectangle 7"/>
          <p:cNvSpPr>
            <a:spLocks noGrp="1" noChangeArrowheads="1"/>
          </p:cNvSpPr>
          <p:nvPr>
            <p:ph type="ftr" sz="quarter" idx="11"/>
          </p:nvPr>
        </p:nvSpPr>
        <p:spPr/>
        <p:txBody>
          <a:bodyPr/>
          <a:lstStyle>
            <a:lvl1pPr>
              <a:defRPr/>
            </a:lvl1pPr>
          </a:lstStyle>
          <a:p>
            <a:pPr>
              <a:defRPr/>
            </a:pPr>
            <a:endParaRPr lang="es-PE"/>
          </a:p>
        </p:txBody>
      </p:sp>
      <p:sp>
        <p:nvSpPr>
          <p:cNvPr id="6" name="Rectangle 8"/>
          <p:cNvSpPr>
            <a:spLocks noGrp="1" noChangeArrowheads="1"/>
          </p:cNvSpPr>
          <p:nvPr>
            <p:ph type="sldNum" sz="quarter" idx="12"/>
          </p:nvPr>
        </p:nvSpPr>
        <p:spPr/>
        <p:txBody>
          <a:bodyPr/>
          <a:lstStyle>
            <a:lvl1pPr>
              <a:defRPr/>
            </a:lvl1pPr>
          </a:lstStyle>
          <a:p>
            <a:pPr>
              <a:defRPr/>
            </a:pPr>
            <a:fld id="{A151372B-1414-4B0B-B1BC-DE42843F604D}" type="slidenum">
              <a:rPr lang="es-PE"/>
              <a:pPr>
                <a:defRPr/>
              </a:pPr>
              <a:t>‹Nº›</a:t>
            </a:fld>
            <a:endParaRPr lang="es-PE"/>
          </a:p>
        </p:txBody>
      </p:sp>
    </p:spTree>
    <p:extLst>
      <p:ext uri="{BB962C8B-B14F-4D97-AF65-F5344CB8AC3E}">
        <p14:creationId xmlns:p14="http://schemas.microsoft.com/office/powerpoint/2010/main" val="1540482292"/>
      </p:ext>
    </p:extLst>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765119" y="304800"/>
            <a:ext cx="2669116"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55652" y="304800"/>
            <a:ext cx="7806267"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p:txBody>
          <a:bodyPr/>
          <a:lstStyle>
            <a:lvl1pPr>
              <a:defRPr/>
            </a:lvl1pPr>
          </a:lstStyle>
          <a:p>
            <a:pPr>
              <a:defRPr/>
            </a:pPr>
            <a:endParaRPr lang="es-PE"/>
          </a:p>
        </p:txBody>
      </p:sp>
      <p:sp>
        <p:nvSpPr>
          <p:cNvPr id="5" name="Rectangle 7"/>
          <p:cNvSpPr>
            <a:spLocks noGrp="1" noChangeArrowheads="1"/>
          </p:cNvSpPr>
          <p:nvPr>
            <p:ph type="ftr" sz="quarter" idx="11"/>
          </p:nvPr>
        </p:nvSpPr>
        <p:spPr/>
        <p:txBody>
          <a:bodyPr/>
          <a:lstStyle>
            <a:lvl1pPr>
              <a:defRPr/>
            </a:lvl1pPr>
          </a:lstStyle>
          <a:p>
            <a:pPr>
              <a:defRPr/>
            </a:pPr>
            <a:endParaRPr lang="es-PE"/>
          </a:p>
        </p:txBody>
      </p:sp>
      <p:sp>
        <p:nvSpPr>
          <p:cNvPr id="6" name="Rectangle 8"/>
          <p:cNvSpPr>
            <a:spLocks noGrp="1" noChangeArrowheads="1"/>
          </p:cNvSpPr>
          <p:nvPr>
            <p:ph type="sldNum" sz="quarter" idx="12"/>
          </p:nvPr>
        </p:nvSpPr>
        <p:spPr/>
        <p:txBody>
          <a:bodyPr/>
          <a:lstStyle>
            <a:lvl1pPr>
              <a:defRPr/>
            </a:lvl1pPr>
          </a:lstStyle>
          <a:p>
            <a:pPr>
              <a:defRPr/>
            </a:pPr>
            <a:fld id="{BEE52F58-7308-41A4-896C-AE7753AC07BB}" type="slidenum">
              <a:rPr lang="es-PE"/>
              <a:pPr>
                <a:defRPr/>
              </a:pPr>
              <a:t>‹Nº›</a:t>
            </a:fld>
            <a:endParaRPr lang="es-PE"/>
          </a:p>
        </p:txBody>
      </p:sp>
    </p:spTree>
    <p:extLst>
      <p:ext uri="{BB962C8B-B14F-4D97-AF65-F5344CB8AC3E}">
        <p14:creationId xmlns:p14="http://schemas.microsoft.com/office/powerpoint/2010/main" val="1606466249"/>
      </p:ext>
    </p:extLst>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55653" y="304800"/>
            <a:ext cx="10678583"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6"/>
          <p:cNvSpPr>
            <a:spLocks noGrp="1" noChangeArrowheads="1"/>
          </p:cNvSpPr>
          <p:nvPr>
            <p:ph type="dt" sz="half" idx="10"/>
          </p:nvPr>
        </p:nvSpPr>
        <p:spPr/>
        <p:txBody>
          <a:bodyPr/>
          <a:lstStyle>
            <a:lvl1pPr>
              <a:defRPr/>
            </a:lvl1pPr>
          </a:lstStyle>
          <a:p>
            <a:pPr>
              <a:defRPr/>
            </a:pPr>
            <a:endParaRPr lang="es-PE"/>
          </a:p>
        </p:txBody>
      </p:sp>
      <p:sp>
        <p:nvSpPr>
          <p:cNvPr id="4" name="Rectangle 7"/>
          <p:cNvSpPr>
            <a:spLocks noGrp="1" noChangeArrowheads="1"/>
          </p:cNvSpPr>
          <p:nvPr>
            <p:ph type="ftr" sz="quarter" idx="11"/>
          </p:nvPr>
        </p:nvSpPr>
        <p:spPr/>
        <p:txBody>
          <a:bodyPr/>
          <a:lstStyle>
            <a:lvl1pPr>
              <a:defRPr/>
            </a:lvl1pPr>
          </a:lstStyle>
          <a:p>
            <a:pPr>
              <a:defRPr/>
            </a:pPr>
            <a:endParaRPr lang="es-PE"/>
          </a:p>
        </p:txBody>
      </p:sp>
      <p:sp>
        <p:nvSpPr>
          <p:cNvPr id="5" name="Rectangle 8"/>
          <p:cNvSpPr>
            <a:spLocks noGrp="1" noChangeArrowheads="1"/>
          </p:cNvSpPr>
          <p:nvPr>
            <p:ph type="sldNum" sz="quarter" idx="12"/>
          </p:nvPr>
        </p:nvSpPr>
        <p:spPr/>
        <p:txBody>
          <a:bodyPr/>
          <a:lstStyle>
            <a:lvl1pPr>
              <a:defRPr/>
            </a:lvl1pPr>
          </a:lstStyle>
          <a:p>
            <a:pPr>
              <a:defRPr/>
            </a:pPr>
            <a:fld id="{973A9C02-3CF3-4B83-8E4F-32565FC4D498}" type="slidenum">
              <a:rPr lang="es-PE"/>
              <a:pPr>
                <a:defRPr/>
              </a:pPr>
              <a:t>‹Nº›</a:t>
            </a:fld>
            <a:endParaRPr lang="es-PE"/>
          </a:p>
        </p:txBody>
      </p:sp>
    </p:spTree>
    <p:extLst>
      <p:ext uri="{BB962C8B-B14F-4D97-AF65-F5344CB8AC3E}">
        <p14:creationId xmlns:p14="http://schemas.microsoft.com/office/powerpoint/2010/main" val="983175275"/>
      </p:ext>
    </p:extLst>
  </p:cSld>
  <p:clrMapOvr>
    <a:masterClrMapping/>
  </p:clrMapOvr>
  <p:transition spd="med">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6233" y="304800"/>
            <a:ext cx="10668000" cy="9144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755651" y="1524000"/>
            <a:ext cx="52324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1251" y="1524000"/>
            <a:ext cx="52324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dt" sz="half" idx="10"/>
          </p:nvPr>
        </p:nvSpPr>
        <p:spPr/>
        <p:txBody>
          <a:bodyPr/>
          <a:lstStyle>
            <a:lvl1pPr>
              <a:defRPr/>
            </a:lvl1pPr>
          </a:lstStyle>
          <a:p>
            <a:pPr>
              <a:defRPr/>
            </a:pPr>
            <a:endParaRPr lang="es-PE"/>
          </a:p>
        </p:txBody>
      </p:sp>
      <p:sp>
        <p:nvSpPr>
          <p:cNvPr id="6" name="Rectangle 7"/>
          <p:cNvSpPr>
            <a:spLocks noGrp="1" noChangeArrowheads="1"/>
          </p:cNvSpPr>
          <p:nvPr>
            <p:ph type="ftr" sz="quarter" idx="11"/>
          </p:nvPr>
        </p:nvSpPr>
        <p:spPr/>
        <p:txBody>
          <a:bodyPr/>
          <a:lstStyle>
            <a:lvl1pPr>
              <a:defRPr/>
            </a:lvl1pPr>
          </a:lstStyle>
          <a:p>
            <a:pPr>
              <a:defRPr/>
            </a:pPr>
            <a:endParaRPr lang="es-PE"/>
          </a:p>
        </p:txBody>
      </p:sp>
      <p:sp>
        <p:nvSpPr>
          <p:cNvPr id="7" name="Rectangle 8"/>
          <p:cNvSpPr>
            <a:spLocks noGrp="1" noChangeArrowheads="1"/>
          </p:cNvSpPr>
          <p:nvPr>
            <p:ph type="sldNum" sz="quarter" idx="12"/>
          </p:nvPr>
        </p:nvSpPr>
        <p:spPr/>
        <p:txBody>
          <a:bodyPr/>
          <a:lstStyle>
            <a:lvl1pPr>
              <a:defRPr/>
            </a:lvl1pPr>
          </a:lstStyle>
          <a:p>
            <a:pPr>
              <a:defRPr/>
            </a:pPr>
            <a:fld id="{9DB48F95-7103-4FFE-89BA-21C8F351D933}" type="slidenum">
              <a:rPr lang="es-PE"/>
              <a:pPr>
                <a:defRPr/>
              </a:pPr>
              <a:t>‹Nº›</a:t>
            </a:fld>
            <a:endParaRPr lang="es-PE"/>
          </a:p>
        </p:txBody>
      </p:sp>
    </p:spTree>
    <p:extLst>
      <p:ext uri="{BB962C8B-B14F-4D97-AF65-F5344CB8AC3E}">
        <p14:creationId xmlns:p14="http://schemas.microsoft.com/office/powerpoint/2010/main" val="1524477971"/>
      </p:ext>
    </p:extLst>
  </p:cSld>
  <p:clrMapOvr>
    <a:masterClrMapping/>
  </p:clrMapOvr>
  <p:transition spd="med">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857506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87991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284174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45290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110945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45677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p:txBody>
          <a:bodyPr/>
          <a:lstStyle>
            <a:lvl1pPr>
              <a:defRPr/>
            </a:lvl1pPr>
          </a:lstStyle>
          <a:p>
            <a:pPr>
              <a:defRPr/>
            </a:pPr>
            <a:endParaRPr lang="es-PE"/>
          </a:p>
        </p:txBody>
      </p:sp>
      <p:sp>
        <p:nvSpPr>
          <p:cNvPr id="5" name="Rectangle 7"/>
          <p:cNvSpPr>
            <a:spLocks noGrp="1" noChangeArrowheads="1"/>
          </p:cNvSpPr>
          <p:nvPr>
            <p:ph type="ftr" sz="quarter" idx="11"/>
          </p:nvPr>
        </p:nvSpPr>
        <p:spPr/>
        <p:txBody>
          <a:bodyPr/>
          <a:lstStyle>
            <a:lvl1pPr>
              <a:defRPr/>
            </a:lvl1pPr>
          </a:lstStyle>
          <a:p>
            <a:pPr>
              <a:defRPr/>
            </a:pPr>
            <a:endParaRPr lang="es-PE"/>
          </a:p>
        </p:txBody>
      </p:sp>
      <p:sp>
        <p:nvSpPr>
          <p:cNvPr id="6" name="Rectangle 8"/>
          <p:cNvSpPr>
            <a:spLocks noGrp="1" noChangeArrowheads="1"/>
          </p:cNvSpPr>
          <p:nvPr>
            <p:ph type="sldNum" sz="quarter" idx="12"/>
          </p:nvPr>
        </p:nvSpPr>
        <p:spPr/>
        <p:txBody>
          <a:bodyPr/>
          <a:lstStyle>
            <a:lvl1pPr>
              <a:defRPr/>
            </a:lvl1pPr>
          </a:lstStyle>
          <a:p>
            <a:pPr>
              <a:defRPr/>
            </a:pPr>
            <a:fld id="{AD9BA66F-CAE9-4B4A-8840-1917D348C49A}" type="slidenum">
              <a:rPr lang="es-PE"/>
              <a:pPr>
                <a:defRPr/>
              </a:pPr>
              <a:t>‹Nº›</a:t>
            </a:fld>
            <a:endParaRPr lang="es-PE"/>
          </a:p>
        </p:txBody>
      </p:sp>
    </p:spTree>
    <p:extLst>
      <p:ext uri="{BB962C8B-B14F-4D97-AF65-F5344CB8AC3E}">
        <p14:creationId xmlns:p14="http://schemas.microsoft.com/office/powerpoint/2010/main" val="3141207021"/>
      </p:ext>
    </p:extLst>
  </p:cSld>
  <p:clrMapOvr>
    <a:masterClrMapping/>
  </p:clrMapOvr>
  <p:transition spd="med">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33879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31713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414109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12401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41AA9BBF-7DD5-413B-8223-E4218B21B65F}" type="datetimeFigureOut">
              <a:rPr lang="es-ES" smtClean="0">
                <a:solidFill>
                  <a:prstClr val="black">
                    <a:tint val="75000"/>
                  </a:prstClr>
                </a:solidFill>
              </a:rPr>
              <a:pPr/>
              <a:t>24/11/2015</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F97D37B5-606C-452B-8E39-C271E5993B14}"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82105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3"/>
            <a:ext cx="103632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p:txBody>
          <a:bodyPr/>
          <a:lstStyle>
            <a:lvl1pPr>
              <a:defRPr/>
            </a:lvl1pPr>
          </a:lstStyle>
          <a:p>
            <a:pPr>
              <a:defRPr/>
            </a:pPr>
            <a:endParaRPr lang="es-PE"/>
          </a:p>
        </p:txBody>
      </p:sp>
      <p:sp>
        <p:nvSpPr>
          <p:cNvPr id="5" name="Rectangle 7"/>
          <p:cNvSpPr>
            <a:spLocks noGrp="1" noChangeArrowheads="1"/>
          </p:cNvSpPr>
          <p:nvPr>
            <p:ph type="ftr" sz="quarter" idx="11"/>
          </p:nvPr>
        </p:nvSpPr>
        <p:spPr/>
        <p:txBody>
          <a:bodyPr/>
          <a:lstStyle>
            <a:lvl1pPr>
              <a:defRPr/>
            </a:lvl1pPr>
          </a:lstStyle>
          <a:p>
            <a:pPr>
              <a:defRPr/>
            </a:pPr>
            <a:endParaRPr lang="es-PE"/>
          </a:p>
        </p:txBody>
      </p:sp>
      <p:sp>
        <p:nvSpPr>
          <p:cNvPr id="6" name="Rectangle 8"/>
          <p:cNvSpPr>
            <a:spLocks noGrp="1" noChangeArrowheads="1"/>
          </p:cNvSpPr>
          <p:nvPr>
            <p:ph type="sldNum" sz="quarter" idx="12"/>
          </p:nvPr>
        </p:nvSpPr>
        <p:spPr/>
        <p:txBody>
          <a:bodyPr/>
          <a:lstStyle>
            <a:lvl1pPr>
              <a:defRPr/>
            </a:lvl1pPr>
          </a:lstStyle>
          <a:p>
            <a:pPr>
              <a:defRPr/>
            </a:pPr>
            <a:fld id="{8329F060-0A12-4675-BD0F-5BF31FD03C9A}" type="slidenum">
              <a:rPr lang="es-PE"/>
              <a:pPr>
                <a:defRPr/>
              </a:pPr>
              <a:t>‹Nº›</a:t>
            </a:fld>
            <a:endParaRPr lang="es-PE"/>
          </a:p>
        </p:txBody>
      </p:sp>
    </p:spTree>
    <p:extLst>
      <p:ext uri="{BB962C8B-B14F-4D97-AF65-F5344CB8AC3E}">
        <p14:creationId xmlns:p14="http://schemas.microsoft.com/office/powerpoint/2010/main" val="830666083"/>
      </p:ext>
    </p:extLst>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755651" y="1524000"/>
            <a:ext cx="523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191251" y="1524000"/>
            <a:ext cx="5232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dt" sz="half" idx="10"/>
          </p:nvPr>
        </p:nvSpPr>
        <p:spPr/>
        <p:txBody>
          <a:bodyPr/>
          <a:lstStyle>
            <a:lvl1pPr>
              <a:defRPr/>
            </a:lvl1pPr>
          </a:lstStyle>
          <a:p>
            <a:pPr>
              <a:defRPr/>
            </a:pPr>
            <a:endParaRPr lang="es-PE"/>
          </a:p>
        </p:txBody>
      </p:sp>
      <p:sp>
        <p:nvSpPr>
          <p:cNvPr id="6" name="Rectangle 7"/>
          <p:cNvSpPr>
            <a:spLocks noGrp="1" noChangeArrowheads="1"/>
          </p:cNvSpPr>
          <p:nvPr>
            <p:ph type="ftr" sz="quarter" idx="11"/>
          </p:nvPr>
        </p:nvSpPr>
        <p:spPr/>
        <p:txBody>
          <a:bodyPr/>
          <a:lstStyle>
            <a:lvl1pPr>
              <a:defRPr/>
            </a:lvl1pPr>
          </a:lstStyle>
          <a:p>
            <a:pPr>
              <a:defRPr/>
            </a:pPr>
            <a:endParaRPr lang="es-PE"/>
          </a:p>
        </p:txBody>
      </p:sp>
      <p:sp>
        <p:nvSpPr>
          <p:cNvPr id="7" name="Rectangle 8"/>
          <p:cNvSpPr>
            <a:spLocks noGrp="1" noChangeArrowheads="1"/>
          </p:cNvSpPr>
          <p:nvPr>
            <p:ph type="sldNum" sz="quarter" idx="12"/>
          </p:nvPr>
        </p:nvSpPr>
        <p:spPr/>
        <p:txBody>
          <a:bodyPr/>
          <a:lstStyle>
            <a:lvl1pPr>
              <a:defRPr/>
            </a:lvl1pPr>
          </a:lstStyle>
          <a:p>
            <a:pPr>
              <a:defRPr/>
            </a:pPr>
            <a:fld id="{E20D11F1-6D0C-4F76-91A4-68C84C7E396E}" type="slidenum">
              <a:rPr lang="es-PE"/>
              <a:pPr>
                <a:defRPr/>
              </a:pPr>
              <a:t>‹Nº›</a:t>
            </a:fld>
            <a:endParaRPr lang="es-PE"/>
          </a:p>
        </p:txBody>
      </p:sp>
    </p:spTree>
    <p:extLst>
      <p:ext uri="{BB962C8B-B14F-4D97-AF65-F5344CB8AC3E}">
        <p14:creationId xmlns:p14="http://schemas.microsoft.com/office/powerpoint/2010/main" val="2509991042"/>
      </p:ext>
    </p:extLst>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dt" sz="half" idx="10"/>
          </p:nvPr>
        </p:nvSpPr>
        <p:spPr/>
        <p:txBody>
          <a:bodyPr/>
          <a:lstStyle>
            <a:lvl1pPr>
              <a:defRPr/>
            </a:lvl1pPr>
          </a:lstStyle>
          <a:p>
            <a:pPr>
              <a:defRPr/>
            </a:pPr>
            <a:endParaRPr lang="es-PE"/>
          </a:p>
        </p:txBody>
      </p:sp>
      <p:sp>
        <p:nvSpPr>
          <p:cNvPr id="8" name="Rectangle 7"/>
          <p:cNvSpPr>
            <a:spLocks noGrp="1" noChangeArrowheads="1"/>
          </p:cNvSpPr>
          <p:nvPr>
            <p:ph type="ftr" sz="quarter" idx="11"/>
          </p:nvPr>
        </p:nvSpPr>
        <p:spPr/>
        <p:txBody>
          <a:bodyPr/>
          <a:lstStyle>
            <a:lvl1pPr>
              <a:defRPr/>
            </a:lvl1pPr>
          </a:lstStyle>
          <a:p>
            <a:pPr>
              <a:defRPr/>
            </a:pPr>
            <a:endParaRPr lang="es-PE"/>
          </a:p>
        </p:txBody>
      </p:sp>
      <p:sp>
        <p:nvSpPr>
          <p:cNvPr id="9" name="Rectangle 8"/>
          <p:cNvSpPr>
            <a:spLocks noGrp="1" noChangeArrowheads="1"/>
          </p:cNvSpPr>
          <p:nvPr>
            <p:ph type="sldNum" sz="quarter" idx="12"/>
          </p:nvPr>
        </p:nvSpPr>
        <p:spPr/>
        <p:txBody>
          <a:bodyPr/>
          <a:lstStyle>
            <a:lvl1pPr>
              <a:defRPr/>
            </a:lvl1pPr>
          </a:lstStyle>
          <a:p>
            <a:pPr>
              <a:defRPr/>
            </a:pPr>
            <a:fld id="{9325B1AA-14F1-43DA-8F16-893D0DE5C0A5}" type="slidenum">
              <a:rPr lang="es-PE"/>
              <a:pPr>
                <a:defRPr/>
              </a:pPr>
              <a:t>‹Nº›</a:t>
            </a:fld>
            <a:endParaRPr lang="es-PE"/>
          </a:p>
        </p:txBody>
      </p:sp>
    </p:spTree>
    <p:extLst>
      <p:ext uri="{BB962C8B-B14F-4D97-AF65-F5344CB8AC3E}">
        <p14:creationId xmlns:p14="http://schemas.microsoft.com/office/powerpoint/2010/main" val="4174271151"/>
      </p:ext>
    </p:extLst>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dt" sz="half" idx="10"/>
          </p:nvPr>
        </p:nvSpPr>
        <p:spPr/>
        <p:txBody>
          <a:bodyPr/>
          <a:lstStyle>
            <a:lvl1pPr>
              <a:defRPr/>
            </a:lvl1pPr>
          </a:lstStyle>
          <a:p>
            <a:pPr>
              <a:defRPr/>
            </a:pPr>
            <a:endParaRPr lang="es-PE"/>
          </a:p>
        </p:txBody>
      </p:sp>
      <p:sp>
        <p:nvSpPr>
          <p:cNvPr id="4" name="Rectangle 7"/>
          <p:cNvSpPr>
            <a:spLocks noGrp="1" noChangeArrowheads="1"/>
          </p:cNvSpPr>
          <p:nvPr>
            <p:ph type="ftr" sz="quarter" idx="11"/>
          </p:nvPr>
        </p:nvSpPr>
        <p:spPr/>
        <p:txBody>
          <a:bodyPr/>
          <a:lstStyle>
            <a:lvl1pPr>
              <a:defRPr/>
            </a:lvl1pPr>
          </a:lstStyle>
          <a:p>
            <a:pPr>
              <a:defRPr/>
            </a:pPr>
            <a:endParaRPr lang="es-PE"/>
          </a:p>
        </p:txBody>
      </p:sp>
      <p:sp>
        <p:nvSpPr>
          <p:cNvPr id="5" name="Rectangle 8"/>
          <p:cNvSpPr>
            <a:spLocks noGrp="1" noChangeArrowheads="1"/>
          </p:cNvSpPr>
          <p:nvPr>
            <p:ph type="sldNum" sz="quarter" idx="12"/>
          </p:nvPr>
        </p:nvSpPr>
        <p:spPr/>
        <p:txBody>
          <a:bodyPr/>
          <a:lstStyle>
            <a:lvl1pPr>
              <a:defRPr/>
            </a:lvl1pPr>
          </a:lstStyle>
          <a:p>
            <a:pPr>
              <a:defRPr/>
            </a:pPr>
            <a:fld id="{E0BF33D2-B9FD-4C51-A407-A9F978500E14}" type="slidenum">
              <a:rPr lang="es-PE"/>
              <a:pPr>
                <a:defRPr/>
              </a:pPr>
              <a:t>‹Nº›</a:t>
            </a:fld>
            <a:endParaRPr lang="es-PE"/>
          </a:p>
        </p:txBody>
      </p:sp>
    </p:spTree>
    <p:extLst>
      <p:ext uri="{BB962C8B-B14F-4D97-AF65-F5344CB8AC3E}">
        <p14:creationId xmlns:p14="http://schemas.microsoft.com/office/powerpoint/2010/main" val="1811091087"/>
      </p:ext>
    </p:extLst>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p:txBody>
          <a:bodyPr/>
          <a:lstStyle>
            <a:lvl1pPr>
              <a:defRPr/>
            </a:lvl1pPr>
          </a:lstStyle>
          <a:p>
            <a:pPr>
              <a:defRPr/>
            </a:pPr>
            <a:endParaRPr lang="es-PE"/>
          </a:p>
        </p:txBody>
      </p:sp>
      <p:sp>
        <p:nvSpPr>
          <p:cNvPr id="3" name="Rectangle 7"/>
          <p:cNvSpPr>
            <a:spLocks noGrp="1" noChangeArrowheads="1"/>
          </p:cNvSpPr>
          <p:nvPr>
            <p:ph type="ftr" sz="quarter" idx="11"/>
          </p:nvPr>
        </p:nvSpPr>
        <p:spPr/>
        <p:txBody>
          <a:bodyPr/>
          <a:lstStyle>
            <a:lvl1pPr>
              <a:defRPr/>
            </a:lvl1pPr>
          </a:lstStyle>
          <a:p>
            <a:pPr>
              <a:defRPr/>
            </a:pPr>
            <a:endParaRPr lang="es-PE"/>
          </a:p>
        </p:txBody>
      </p:sp>
      <p:sp>
        <p:nvSpPr>
          <p:cNvPr id="4" name="Rectangle 8"/>
          <p:cNvSpPr>
            <a:spLocks noGrp="1" noChangeArrowheads="1"/>
          </p:cNvSpPr>
          <p:nvPr>
            <p:ph type="sldNum" sz="quarter" idx="12"/>
          </p:nvPr>
        </p:nvSpPr>
        <p:spPr/>
        <p:txBody>
          <a:bodyPr/>
          <a:lstStyle>
            <a:lvl1pPr>
              <a:defRPr/>
            </a:lvl1pPr>
          </a:lstStyle>
          <a:p>
            <a:pPr>
              <a:defRPr/>
            </a:pPr>
            <a:fld id="{C33C6AAF-9AE6-4FFA-8F53-ED2D014B36D8}" type="slidenum">
              <a:rPr lang="es-PE"/>
              <a:pPr>
                <a:defRPr/>
              </a:pPr>
              <a:t>‹Nº›</a:t>
            </a:fld>
            <a:endParaRPr lang="es-PE"/>
          </a:p>
        </p:txBody>
      </p:sp>
    </p:spTree>
    <p:extLst>
      <p:ext uri="{BB962C8B-B14F-4D97-AF65-F5344CB8AC3E}">
        <p14:creationId xmlns:p14="http://schemas.microsoft.com/office/powerpoint/2010/main" val="4139518434"/>
      </p:ext>
    </p:extLst>
  </p:cSld>
  <p:clrMapOvr>
    <a:masterClrMapping/>
  </p:clrMapOvr>
  <p:transition spd="med">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2" y="273050"/>
            <a:ext cx="4011084"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p:txBody>
          <a:bodyPr/>
          <a:lstStyle>
            <a:lvl1pPr>
              <a:defRPr/>
            </a:lvl1pPr>
          </a:lstStyle>
          <a:p>
            <a:pPr>
              <a:defRPr/>
            </a:pPr>
            <a:endParaRPr lang="es-PE"/>
          </a:p>
        </p:txBody>
      </p:sp>
      <p:sp>
        <p:nvSpPr>
          <p:cNvPr id="6" name="Rectangle 7"/>
          <p:cNvSpPr>
            <a:spLocks noGrp="1" noChangeArrowheads="1"/>
          </p:cNvSpPr>
          <p:nvPr>
            <p:ph type="ftr" sz="quarter" idx="11"/>
          </p:nvPr>
        </p:nvSpPr>
        <p:spPr/>
        <p:txBody>
          <a:bodyPr/>
          <a:lstStyle>
            <a:lvl1pPr>
              <a:defRPr/>
            </a:lvl1pPr>
          </a:lstStyle>
          <a:p>
            <a:pPr>
              <a:defRPr/>
            </a:pPr>
            <a:endParaRPr lang="es-PE"/>
          </a:p>
        </p:txBody>
      </p:sp>
      <p:sp>
        <p:nvSpPr>
          <p:cNvPr id="7" name="Rectangle 8"/>
          <p:cNvSpPr>
            <a:spLocks noGrp="1" noChangeArrowheads="1"/>
          </p:cNvSpPr>
          <p:nvPr>
            <p:ph type="sldNum" sz="quarter" idx="12"/>
          </p:nvPr>
        </p:nvSpPr>
        <p:spPr/>
        <p:txBody>
          <a:bodyPr/>
          <a:lstStyle>
            <a:lvl1pPr>
              <a:defRPr/>
            </a:lvl1pPr>
          </a:lstStyle>
          <a:p>
            <a:pPr>
              <a:defRPr/>
            </a:pPr>
            <a:fld id="{89DC67FF-04EF-43A6-817E-7B06B94FDF3B}" type="slidenum">
              <a:rPr lang="es-PE"/>
              <a:pPr>
                <a:defRPr/>
              </a:pPr>
              <a:t>‹Nº›</a:t>
            </a:fld>
            <a:endParaRPr lang="es-PE"/>
          </a:p>
        </p:txBody>
      </p:sp>
    </p:spTree>
    <p:extLst>
      <p:ext uri="{BB962C8B-B14F-4D97-AF65-F5344CB8AC3E}">
        <p14:creationId xmlns:p14="http://schemas.microsoft.com/office/powerpoint/2010/main" val="997527591"/>
      </p:ext>
    </p:extLst>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p:txBody>
          <a:bodyPr/>
          <a:lstStyle>
            <a:lvl1pPr>
              <a:defRPr/>
            </a:lvl1pPr>
          </a:lstStyle>
          <a:p>
            <a:pPr>
              <a:defRPr/>
            </a:pPr>
            <a:endParaRPr lang="es-PE"/>
          </a:p>
        </p:txBody>
      </p:sp>
      <p:sp>
        <p:nvSpPr>
          <p:cNvPr id="6" name="Rectangle 7"/>
          <p:cNvSpPr>
            <a:spLocks noGrp="1" noChangeArrowheads="1"/>
          </p:cNvSpPr>
          <p:nvPr>
            <p:ph type="ftr" sz="quarter" idx="11"/>
          </p:nvPr>
        </p:nvSpPr>
        <p:spPr/>
        <p:txBody>
          <a:bodyPr/>
          <a:lstStyle>
            <a:lvl1pPr>
              <a:defRPr/>
            </a:lvl1pPr>
          </a:lstStyle>
          <a:p>
            <a:pPr>
              <a:defRPr/>
            </a:pPr>
            <a:endParaRPr lang="es-PE"/>
          </a:p>
        </p:txBody>
      </p:sp>
      <p:sp>
        <p:nvSpPr>
          <p:cNvPr id="7" name="Rectangle 8"/>
          <p:cNvSpPr>
            <a:spLocks noGrp="1" noChangeArrowheads="1"/>
          </p:cNvSpPr>
          <p:nvPr>
            <p:ph type="sldNum" sz="quarter" idx="12"/>
          </p:nvPr>
        </p:nvSpPr>
        <p:spPr/>
        <p:txBody>
          <a:bodyPr/>
          <a:lstStyle>
            <a:lvl1pPr>
              <a:defRPr/>
            </a:lvl1pPr>
          </a:lstStyle>
          <a:p>
            <a:pPr>
              <a:defRPr/>
            </a:pPr>
            <a:fld id="{8088F070-8AE0-48E4-B71E-25D74BB9EC43}" type="slidenum">
              <a:rPr lang="es-PE"/>
              <a:pPr>
                <a:defRPr/>
              </a:pPr>
              <a:t>‹Nº›</a:t>
            </a:fld>
            <a:endParaRPr lang="es-PE"/>
          </a:p>
        </p:txBody>
      </p:sp>
    </p:spTree>
    <p:extLst>
      <p:ext uri="{BB962C8B-B14F-4D97-AF65-F5344CB8AC3E}">
        <p14:creationId xmlns:p14="http://schemas.microsoft.com/office/powerpoint/2010/main" val="3192476436"/>
      </p:ext>
    </p:extLst>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6233" y="304800"/>
            <a:ext cx="10668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PE" altLang="es-ES" smtClean="0"/>
              <a:t>Haga clic para cambiar el estilo de título	</a:t>
            </a:r>
          </a:p>
        </p:txBody>
      </p:sp>
      <p:sp>
        <p:nvSpPr>
          <p:cNvPr id="1027" name="Rectangle 3"/>
          <p:cNvSpPr>
            <a:spLocks noGrp="1" noChangeArrowheads="1"/>
          </p:cNvSpPr>
          <p:nvPr>
            <p:ph type="body" idx="1"/>
          </p:nvPr>
        </p:nvSpPr>
        <p:spPr bwMode="auto">
          <a:xfrm>
            <a:off x="755651" y="1524000"/>
            <a:ext cx="10668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PE" altLang="es-ES" smtClean="0"/>
              <a:t>Haga clic para modificar el estilo de texto del patrón</a:t>
            </a:r>
          </a:p>
          <a:p>
            <a:pPr lvl="1"/>
            <a:r>
              <a:rPr lang="es-PE" altLang="es-ES" smtClean="0"/>
              <a:t>Segundo nivel</a:t>
            </a:r>
          </a:p>
          <a:p>
            <a:pPr lvl="2"/>
            <a:r>
              <a:rPr lang="es-PE" altLang="es-ES" smtClean="0"/>
              <a:t>Tercer nivel</a:t>
            </a:r>
          </a:p>
          <a:p>
            <a:pPr lvl="3"/>
            <a:r>
              <a:rPr lang="es-PE" altLang="es-ES" smtClean="0"/>
              <a:t>Cuarto nivel</a:t>
            </a:r>
          </a:p>
        </p:txBody>
      </p:sp>
      <p:sp>
        <p:nvSpPr>
          <p:cNvPr id="1028" name="AutoShape 4"/>
          <p:cNvSpPr>
            <a:spLocks noChangeArrowheads="1"/>
          </p:cNvSpPr>
          <p:nvPr/>
        </p:nvSpPr>
        <p:spPr bwMode="auto">
          <a:xfrm>
            <a:off x="812801" y="1295400"/>
            <a:ext cx="10610851" cy="109538"/>
          </a:xfrm>
          <a:custGeom>
            <a:avLst/>
            <a:gdLst>
              <a:gd name="T0" fmla="*/ 0 w 1000"/>
              <a:gd name="T1" fmla="*/ 0 h 1000"/>
              <a:gd name="T2" fmla="*/ 2147483646 w 1000"/>
              <a:gd name="T3" fmla="*/ 0 h 1000"/>
              <a:gd name="T4" fmla="*/ 2147483646 w 1000"/>
              <a:gd name="T5" fmla="*/ 1314299689 h 1000"/>
              <a:gd name="T6" fmla="*/ 0 w 1000"/>
              <a:gd name="T7" fmla="*/ 1314299689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s-ES" sz="2400"/>
          </a:p>
        </p:txBody>
      </p:sp>
      <p:sp>
        <p:nvSpPr>
          <p:cNvPr id="1029" name="Line 5"/>
          <p:cNvSpPr>
            <a:spLocks noChangeShapeType="1"/>
          </p:cNvSpPr>
          <p:nvPr/>
        </p:nvSpPr>
        <p:spPr bwMode="auto">
          <a:xfrm flipV="1">
            <a:off x="814917" y="6597650"/>
            <a:ext cx="10566400" cy="0"/>
          </a:xfrm>
          <a:prstGeom prst="line">
            <a:avLst/>
          </a:prstGeom>
          <a:noFill/>
          <a:ln w="3175">
            <a:solidFill>
              <a:schemeClr val="accent2"/>
            </a:solidFill>
            <a:round/>
            <a:headEnd/>
            <a:tailEnd/>
          </a:ln>
          <a:extLst>
            <a:ext uri="{909E8E84-426E-40DD-AFC4-6F175D3DCCD1}">
              <a14:hiddenFill xmlns:a14="http://schemas.microsoft.com/office/drawing/2010/main">
                <a:noFill/>
              </a14:hiddenFill>
            </a:ext>
          </a:extLst>
        </p:spPr>
        <p:txBody>
          <a:bodyPr/>
          <a:lstStyle/>
          <a:p>
            <a:endParaRPr lang="es-ES" sz="2400"/>
          </a:p>
        </p:txBody>
      </p:sp>
      <p:sp>
        <p:nvSpPr>
          <p:cNvPr id="24582" name="Rectangle 6"/>
          <p:cNvSpPr>
            <a:spLocks noGrp="1" noChangeArrowheads="1"/>
          </p:cNvSpPr>
          <p:nvPr>
            <p:ph type="dt" sz="half" idx="2"/>
          </p:nvPr>
        </p:nvSpPr>
        <p:spPr bwMode="auto">
          <a:xfrm>
            <a:off x="8128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i="0">
                <a:latin typeface="Verdana" panose="020B0604030504040204" pitchFamily="34" charset="0"/>
              </a:defRPr>
            </a:lvl1pPr>
          </a:lstStyle>
          <a:p>
            <a:pPr>
              <a:defRPr/>
            </a:pPr>
            <a:endParaRPr lang="es-PE"/>
          </a:p>
        </p:txBody>
      </p:sp>
      <p:sp>
        <p:nvSpPr>
          <p:cNvPr id="24583" name="Rectangle 7"/>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i="0">
                <a:latin typeface="Verdana" panose="020B0604030504040204" pitchFamily="34" charset="0"/>
              </a:defRPr>
            </a:lvl1pPr>
          </a:lstStyle>
          <a:p>
            <a:pPr>
              <a:defRPr/>
            </a:pPr>
            <a:endParaRPr lang="es-PE"/>
          </a:p>
        </p:txBody>
      </p:sp>
      <p:sp>
        <p:nvSpPr>
          <p:cNvPr id="24584" name="Rectangle 8"/>
          <p:cNvSpPr>
            <a:spLocks noGrp="1" noChangeArrowheads="1"/>
          </p:cNvSpPr>
          <p:nvPr>
            <p:ph type="sldNum" sz="quarter" idx="4"/>
          </p:nvPr>
        </p:nvSpPr>
        <p:spPr bwMode="auto">
          <a:xfrm>
            <a:off x="87376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i="0">
                <a:latin typeface="Verdana" panose="020B0604030504040204" pitchFamily="34" charset="0"/>
              </a:defRPr>
            </a:lvl1pPr>
          </a:lstStyle>
          <a:p>
            <a:pPr>
              <a:defRPr/>
            </a:pPr>
            <a:fld id="{A5CB8472-449F-42B5-8DA8-03C0731B4569}" type="slidenum">
              <a:rPr lang="es-PE"/>
              <a:pPr>
                <a:defRPr/>
              </a:pPr>
              <a:t>‹Nº›</a:t>
            </a:fld>
            <a:endParaRPr lang="es-PE"/>
          </a:p>
        </p:txBody>
      </p:sp>
    </p:spTree>
  </p:cSld>
  <p:clrMap bg1="lt1" tx1="dk1" bg2="lt2" tx2="dk2" accent1="accent1" accent2="accent2" accent3="accent3" accent4="accent4" accent5="accent5" accent6="accent6" hlink="hlink" folHlink="folHlink"/>
  <p:sldLayoutIdLst>
    <p:sldLayoutId id="2147484892" r:id="rId1"/>
    <p:sldLayoutId id="2147484893" r:id="rId2"/>
    <p:sldLayoutId id="2147484894" r:id="rId3"/>
    <p:sldLayoutId id="2147484895" r:id="rId4"/>
    <p:sldLayoutId id="2147484896" r:id="rId5"/>
    <p:sldLayoutId id="2147484897" r:id="rId6"/>
    <p:sldLayoutId id="2147484898" r:id="rId7"/>
    <p:sldLayoutId id="2147484899" r:id="rId8"/>
    <p:sldLayoutId id="2147484900" r:id="rId9"/>
    <p:sldLayoutId id="2147484901" r:id="rId10"/>
    <p:sldLayoutId id="2147484902" r:id="rId11"/>
    <p:sldLayoutId id="2147484903" r:id="rId12"/>
    <p:sldLayoutId id="2147484904" r:id="rId13"/>
  </p:sldLayoutIdLst>
  <p:transition spd="med">
    <p:zoom/>
  </p:transition>
  <p:timing>
    <p:tnLst>
      <p:par>
        <p:cTn id="1" dur="indefinite" restart="never" nodeType="tmRoot"/>
      </p:par>
    </p:tnLst>
  </p:timing>
  <p:hf hdr="0" ftr="0" dt="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469900" indent="-469900" algn="just" rtl="0" eaLnBrk="0" fontAlgn="base" hangingPunct="0">
        <a:spcBef>
          <a:spcPct val="0"/>
        </a:spcBef>
        <a:spcAft>
          <a:spcPct val="30000"/>
        </a:spcAft>
        <a:buClr>
          <a:schemeClr val="accent2"/>
        </a:buClr>
        <a:buFont typeface="Wingdings" panose="05000000000000000000" pitchFamily="2" charset="2"/>
        <a:buChar char="n"/>
        <a:defRPr sz="2000">
          <a:solidFill>
            <a:schemeClr val="tx1"/>
          </a:solidFill>
          <a:latin typeface="+mn-lt"/>
          <a:ea typeface="+mn-ea"/>
          <a:cs typeface="+mn-cs"/>
        </a:defRPr>
      </a:lvl1pPr>
      <a:lvl2pPr marL="908050" indent="-436563" algn="just" rtl="0" eaLnBrk="0" fontAlgn="base" hangingPunct="0">
        <a:spcBef>
          <a:spcPct val="20000"/>
        </a:spcBef>
        <a:spcAft>
          <a:spcPct val="0"/>
        </a:spcAft>
        <a:buClr>
          <a:schemeClr val="accent2"/>
        </a:buClr>
        <a:buChar char="—"/>
        <a:defRPr sz="2800">
          <a:solidFill>
            <a:schemeClr val="tx1"/>
          </a:solidFill>
          <a:latin typeface="+mn-lt"/>
        </a:defRPr>
      </a:lvl2pPr>
      <a:lvl3pPr marL="1304925" indent="-395288" algn="just" rtl="0" eaLnBrk="0" fontAlgn="base" hangingPunct="0">
        <a:spcBef>
          <a:spcPct val="20000"/>
        </a:spcBef>
        <a:spcAft>
          <a:spcPct val="0"/>
        </a:spcAft>
        <a:buClr>
          <a:schemeClr val="accent2"/>
        </a:buClr>
        <a:buFont typeface="Wingdings" panose="05000000000000000000" pitchFamily="2" charset="2"/>
        <a:buChar char="o"/>
        <a:defRPr sz="1600">
          <a:solidFill>
            <a:schemeClr val="tx1"/>
          </a:solidFill>
          <a:latin typeface="+mn-lt"/>
        </a:defRPr>
      </a:lvl3pPr>
      <a:lvl4pPr marL="1693863" indent="-387350" algn="just" rtl="0" eaLnBrk="0" fontAlgn="base" hangingPunct="0">
        <a:spcBef>
          <a:spcPct val="20000"/>
        </a:spcBef>
        <a:spcAft>
          <a:spcPct val="0"/>
        </a:spcAft>
        <a:buClr>
          <a:schemeClr val="accent2"/>
        </a:buClr>
        <a:buFont typeface="Wingdings" panose="05000000000000000000" pitchFamily="2" charset="2"/>
        <a:buChar char="n"/>
        <a:defRPr sz="14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itchFamily="34" charset="0"/>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Verdana"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41AA9BBF-7DD5-413B-8223-E4218B21B65F}" type="datetimeFigureOut">
              <a:rPr lang="es-ES" b="0" i="0" smtClean="0">
                <a:solidFill>
                  <a:prstClr val="black">
                    <a:tint val="75000"/>
                  </a:prstClr>
                </a:solidFill>
                <a:latin typeface="Calibri" panose="020F0502020204030204"/>
              </a:rPr>
              <a:pPr eaLnBrk="1" fontAlgn="auto" hangingPunct="1">
                <a:spcBef>
                  <a:spcPts val="0"/>
                </a:spcBef>
                <a:spcAft>
                  <a:spcPts val="0"/>
                </a:spcAft>
              </a:pPr>
              <a:t>24/11/2015</a:t>
            </a:fld>
            <a:endParaRPr lang="es-ES" b="0" i="0">
              <a:solidFill>
                <a:prstClr val="black">
                  <a:tint val="75000"/>
                </a:prstClr>
              </a:solidFill>
              <a:latin typeface="Calibri" panose="020F0502020204030204"/>
            </a:endParaRPr>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s-ES" b="0" i="0">
              <a:solidFill>
                <a:prstClr val="black">
                  <a:tint val="75000"/>
                </a:prstClr>
              </a:solidFill>
              <a:latin typeface="Calibri" panose="020F0502020204030204"/>
            </a:endParaRPr>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F97D37B5-606C-452B-8E39-C271E5993B14}" type="slidenum">
              <a:rPr lang="es-ES" b="0" i="0" smtClean="0">
                <a:solidFill>
                  <a:prstClr val="black">
                    <a:tint val="75000"/>
                  </a:prstClr>
                </a:solidFill>
                <a:latin typeface="Calibri" panose="020F0502020204030204"/>
              </a:rPr>
              <a:pPr eaLnBrk="1" fontAlgn="auto" hangingPunct="1">
                <a:spcBef>
                  <a:spcPts val="0"/>
                </a:spcBef>
                <a:spcAft>
                  <a:spcPts val="0"/>
                </a:spcAft>
              </a:pPr>
              <a:t>‹Nº›</a:t>
            </a:fld>
            <a:endParaRPr lang="es-ES" b="0" i="0">
              <a:solidFill>
                <a:prstClr val="black">
                  <a:tint val="75000"/>
                </a:prstClr>
              </a:solidFill>
              <a:latin typeface="Calibri" panose="020F0502020204030204"/>
            </a:endParaRPr>
          </a:p>
        </p:txBody>
      </p:sp>
    </p:spTree>
    <p:extLst>
      <p:ext uri="{BB962C8B-B14F-4D97-AF65-F5344CB8AC3E}">
        <p14:creationId xmlns:p14="http://schemas.microsoft.com/office/powerpoint/2010/main" val="4243642622"/>
      </p:ext>
    </p:extLst>
  </p:cSld>
  <p:clrMap bg1="lt1" tx1="dk1" bg2="lt2" tx2="dk2" accent1="accent1" accent2="accent2" accent3="accent3" accent4="accent4" accent5="accent5" accent6="accent6" hlink="hlink" folHlink="folHlink"/>
  <p:sldLayoutIdLst>
    <p:sldLayoutId id="2147484906" r:id="rId1"/>
    <p:sldLayoutId id="2147484907" r:id="rId2"/>
    <p:sldLayoutId id="2147484908" r:id="rId3"/>
    <p:sldLayoutId id="2147484909" r:id="rId4"/>
    <p:sldLayoutId id="2147484910" r:id="rId5"/>
    <p:sldLayoutId id="2147484911" r:id="rId6"/>
    <p:sldLayoutId id="2147484912" r:id="rId7"/>
    <p:sldLayoutId id="2147484913" r:id="rId8"/>
    <p:sldLayoutId id="2147484914" r:id="rId9"/>
    <p:sldLayoutId id="2147484915" r:id="rId10"/>
    <p:sldLayoutId id="21474849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hemeOverride" Target="../theme/themeOverride1.xml"/><Relationship Id="rId5" Type="http://schemas.openxmlformats.org/officeDocument/2006/relationships/image" Target="http://www.peruembassy-uk.com/Images/Escudo.gif"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COMUNICADO%20N&#176;%20002-2015-EF.pdf" TargetMode="External"/><Relationship Id="rId1" Type="http://schemas.openxmlformats.org/officeDocument/2006/relationships/slideLayout" Target="../slideLayouts/slideLayout7.xml"/><Relationship Id="rId4" Type="http://schemas.openxmlformats.org/officeDocument/2006/relationships/image" Target="http://www.peruembassy-uk.com/Images/Escudo.gi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http://www.peruembassy-uk.com/Images/Escudo.gif"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RD%20N&#176;%20011-2015-EF.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hyperlink" Target="DIRECTIVA%20N&#176;%20007-2014-EF.pdf" TargetMode="External"/><Relationship Id="rId4" Type="http://schemas.openxmlformats.org/officeDocument/2006/relationships/hyperlink" Target="PROYECTO%20DE%20RESOLUCI&#211;N%20DIRECTORAL%20CIERRE%20FINAL.docx"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DIRECTIVA%20N&#176;%20002-2014-EF.pdf" TargetMode="External"/><Relationship Id="rId4" Type="http://schemas.openxmlformats.org/officeDocument/2006/relationships/hyperlink" Target="RD%20N&#176;%20012-2015-EF.pdf"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COMUNICADO%20N&#176;%20003-2015-EF.pdf"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DIRECTIVA%20N&#176;%20003-2011-EF.pdf" TargetMode="External"/><Relationship Id="rId4" Type="http://schemas.openxmlformats.org/officeDocument/2006/relationships/hyperlink" Target="RD%20N&#176;%20012-2011-EF9301.pdf"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ANEXO1%20RD%20N&#176;%20011-2011-EF%20MANUAL.pdf" TargetMode="External"/><Relationship Id="rId4" Type="http://schemas.openxmlformats.org/officeDocument/2006/relationships/hyperlink" Target="RD%20N&#176;%20011-2011-EF.pdf"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http://www.peruembassy-uk.com/Images/Escudo.gi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RD%20N&#176;%20001-2015-EF.pdf" TargetMode="External"/><Relationship Id="rId4" Type="http://schemas.openxmlformats.org/officeDocument/2006/relationships/image" Target="http://www.peruembassy-uk.com/Images/Escudo.gi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http://www.peruembassy-uk.com/Images/Escudo.gif"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5"/>
          <p:cNvSpPr>
            <a:spLocks noChangeArrowheads="1"/>
          </p:cNvSpPr>
          <p:nvPr/>
        </p:nvSpPr>
        <p:spPr bwMode="auto">
          <a:xfrm>
            <a:off x="6616703" y="6000753"/>
            <a:ext cx="36226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eaLnBrk="1" hangingPunct="1">
              <a:spcAft>
                <a:spcPct val="0"/>
              </a:spcAft>
              <a:buClrTx/>
              <a:buFontTx/>
              <a:buNone/>
            </a:pPr>
            <a:endParaRPr lang="es-ES" altLang="es-ES" sz="1400" i="0">
              <a:cs typeface="Arial" panose="020B0604020202020204" pitchFamily="34" charset="0"/>
            </a:endParaRPr>
          </a:p>
          <a:p>
            <a:pPr algn="r" eaLnBrk="1" hangingPunct="1">
              <a:spcAft>
                <a:spcPct val="0"/>
              </a:spcAft>
              <a:buClrTx/>
              <a:buFontTx/>
              <a:buNone/>
            </a:pPr>
            <a:endParaRPr lang="es-ES" altLang="es-ES" sz="1400" i="0">
              <a:cs typeface="Arial" panose="020B0604020202020204" pitchFamily="34" charset="0"/>
            </a:endParaRPr>
          </a:p>
        </p:txBody>
      </p:sp>
      <p:pic>
        <p:nvPicPr>
          <p:cNvPr id="17411" name="12 Imagen" descr="FONDO_MOD_2-01.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Rectangle 25"/>
          <p:cNvSpPr>
            <a:spLocks noChangeArrowheads="1"/>
          </p:cNvSpPr>
          <p:nvPr/>
        </p:nvSpPr>
        <p:spPr bwMode="auto">
          <a:xfrm>
            <a:off x="6616703" y="6000753"/>
            <a:ext cx="36226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eaLnBrk="1" hangingPunct="1">
              <a:spcAft>
                <a:spcPct val="0"/>
              </a:spcAft>
              <a:buClrTx/>
              <a:buFontTx/>
              <a:buNone/>
            </a:pPr>
            <a:endParaRPr lang="es-ES" altLang="es-ES" sz="1400" i="0">
              <a:cs typeface="Arial" panose="020B0604020202020204" pitchFamily="34" charset="0"/>
            </a:endParaRPr>
          </a:p>
          <a:p>
            <a:pPr algn="r" eaLnBrk="1" hangingPunct="1">
              <a:spcAft>
                <a:spcPct val="0"/>
              </a:spcAft>
              <a:buClrTx/>
              <a:buFontTx/>
              <a:buNone/>
            </a:pPr>
            <a:endParaRPr lang="es-ES" altLang="es-ES" sz="1400" i="0">
              <a:cs typeface="Arial" panose="020B0604020202020204" pitchFamily="34" charset="0"/>
            </a:endParaRPr>
          </a:p>
        </p:txBody>
      </p:sp>
      <p:grpSp>
        <p:nvGrpSpPr>
          <p:cNvPr id="17413" name="19 Grupo"/>
          <p:cNvGrpSpPr>
            <a:grpSpLocks/>
          </p:cNvGrpSpPr>
          <p:nvPr/>
        </p:nvGrpSpPr>
        <p:grpSpPr bwMode="auto">
          <a:xfrm>
            <a:off x="2135188" y="476253"/>
            <a:ext cx="4889500" cy="595313"/>
            <a:chOff x="611188" y="476250"/>
            <a:chExt cx="4889746" cy="595313"/>
          </a:xfrm>
        </p:grpSpPr>
        <p:grpSp>
          <p:nvGrpSpPr>
            <p:cNvPr id="17421" name="Group 6"/>
            <p:cNvGrpSpPr>
              <a:grpSpLocks noChangeAspect="1"/>
            </p:cNvGrpSpPr>
            <p:nvPr/>
          </p:nvGrpSpPr>
          <p:grpSpPr bwMode="auto">
            <a:xfrm>
              <a:off x="611188" y="476250"/>
              <a:ext cx="608720" cy="595313"/>
              <a:chOff x="5121" y="1804"/>
              <a:chExt cx="1905" cy="2205"/>
            </a:xfrm>
          </p:grpSpPr>
          <p:pic>
            <p:nvPicPr>
              <p:cNvPr id="17426" name="Picture 7" descr="http://www.peruembassy-uk.com/Images/Escudo.gif"/>
              <p:cNvPicPr>
                <a:picLocks noChangeAspect="1" noChangeArrowheads="1"/>
              </p:cNvPicPr>
              <p:nvPr/>
            </p:nvPicPr>
            <p:blipFill>
              <a:blip r:embed="rId4" r:link="rId5">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7"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27"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28"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29"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30"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7414" name="Rectangle 25"/>
          <p:cNvSpPr>
            <a:spLocks noChangeArrowheads="1"/>
          </p:cNvSpPr>
          <p:nvPr/>
        </p:nvSpPr>
        <p:spPr bwMode="auto">
          <a:xfrm>
            <a:off x="1524003" y="2907659"/>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l" eaLnBrk="1" hangingPunct="1">
              <a:spcAft>
                <a:spcPct val="0"/>
              </a:spcAft>
              <a:buClrTx/>
              <a:buFontTx/>
              <a:buNone/>
            </a:pPr>
            <a:endParaRPr lang="es-PE" altLang="es-ES" sz="2400">
              <a:latin typeface="Verdana" panose="020B0604030504040204" pitchFamily="34" charset="0"/>
            </a:endParaRPr>
          </a:p>
        </p:txBody>
      </p:sp>
      <p:sp>
        <p:nvSpPr>
          <p:cNvPr id="17415" name="Rectangle 26"/>
          <p:cNvSpPr>
            <a:spLocks noChangeArrowheads="1"/>
          </p:cNvSpPr>
          <p:nvPr/>
        </p:nvSpPr>
        <p:spPr bwMode="auto">
          <a:xfrm>
            <a:off x="1524003" y="3488684"/>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l" eaLnBrk="1" hangingPunct="1">
              <a:spcAft>
                <a:spcPct val="0"/>
              </a:spcAft>
              <a:buClrTx/>
              <a:buFontTx/>
              <a:buNone/>
            </a:pPr>
            <a:endParaRPr lang="es-PE" altLang="es-ES" sz="2400">
              <a:latin typeface="Verdana" panose="020B0604030504040204" pitchFamily="34" charset="0"/>
            </a:endParaRPr>
          </a:p>
        </p:txBody>
      </p:sp>
      <p:sp>
        <p:nvSpPr>
          <p:cNvPr id="17416" name="Rectangle 27"/>
          <p:cNvSpPr>
            <a:spLocks noChangeArrowheads="1"/>
          </p:cNvSpPr>
          <p:nvPr/>
        </p:nvSpPr>
        <p:spPr bwMode="auto">
          <a:xfrm>
            <a:off x="1524003" y="2907659"/>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l" eaLnBrk="1" hangingPunct="1">
              <a:spcAft>
                <a:spcPct val="0"/>
              </a:spcAft>
              <a:buClrTx/>
              <a:buFontTx/>
              <a:buNone/>
            </a:pPr>
            <a:endParaRPr lang="es-PE" altLang="es-ES" sz="2400">
              <a:latin typeface="Verdana" panose="020B0604030504040204" pitchFamily="34" charset="0"/>
            </a:endParaRPr>
          </a:p>
        </p:txBody>
      </p:sp>
      <p:sp>
        <p:nvSpPr>
          <p:cNvPr id="17417" name="Rectangle 28"/>
          <p:cNvSpPr>
            <a:spLocks noChangeArrowheads="1"/>
          </p:cNvSpPr>
          <p:nvPr/>
        </p:nvSpPr>
        <p:spPr bwMode="auto">
          <a:xfrm>
            <a:off x="1524003" y="3488684"/>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l" eaLnBrk="1" hangingPunct="1">
              <a:spcAft>
                <a:spcPct val="0"/>
              </a:spcAft>
              <a:buClrTx/>
              <a:buFontTx/>
              <a:buNone/>
            </a:pPr>
            <a:endParaRPr lang="es-PE" altLang="es-ES" sz="2400">
              <a:latin typeface="Verdana" panose="020B0604030504040204" pitchFamily="34" charset="0"/>
            </a:endParaRPr>
          </a:p>
        </p:txBody>
      </p:sp>
      <p:sp>
        <p:nvSpPr>
          <p:cNvPr id="17418" name="Rectangle 25"/>
          <p:cNvSpPr>
            <a:spLocks noChangeArrowheads="1"/>
          </p:cNvSpPr>
          <p:nvPr/>
        </p:nvSpPr>
        <p:spPr bwMode="auto">
          <a:xfrm>
            <a:off x="6616703" y="6000753"/>
            <a:ext cx="3622675"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eaLnBrk="1" hangingPunct="1">
              <a:spcAft>
                <a:spcPct val="0"/>
              </a:spcAft>
              <a:buClrTx/>
              <a:buFontTx/>
              <a:buNone/>
            </a:pPr>
            <a:endParaRPr lang="es-ES" altLang="es-ES" sz="1400" i="0">
              <a:cs typeface="Arial" panose="020B0604020202020204" pitchFamily="34" charset="0"/>
            </a:endParaRPr>
          </a:p>
          <a:p>
            <a:pPr algn="r" eaLnBrk="1" hangingPunct="1">
              <a:spcAft>
                <a:spcPct val="0"/>
              </a:spcAft>
              <a:buClrTx/>
              <a:buFontTx/>
              <a:buNone/>
            </a:pPr>
            <a:endParaRPr lang="es-ES" altLang="es-ES" sz="1400" i="0">
              <a:cs typeface="Arial" panose="020B0604020202020204" pitchFamily="34" charset="0"/>
            </a:endParaRPr>
          </a:p>
        </p:txBody>
      </p:sp>
      <p:sp>
        <p:nvSpPr>
          <p:cNvPr id="18" name="17 CuadroTexto"/>
          <p:cNvSpPr txBox="1"/>
          <p:nvPr/>
        </p:nvSpPr>
        <p:spPr>
          <a:xfrm>
            <a:off x="2408726" y="2492899"/>
            <a:ext cx="9519922" cy="2492990"/>
          </a:xfrm>
          <a:prstGeom prst="rect">
            <a:avLst/>
          </a:prstGeom>
          <a:noFill/>
        </p:spPr>
        <p:txBody>
          <a:bodyPr wrap="square">
            <a:spAutoFit/>
          </a:bodyPr>
          <a:lstStyle/>
          <a:p>
            <a:pPr algn="ctr" eaLnBrk="1" hangingPunct="1">
              <a:defRPr/>
            </a:pPr>
            <a:endParaRPr lang="es-ES" sz="1200" i="0" dirty="0">
              <a:ln w="19050">
                <a:solidFill>
                  <a:schemeClr val="bg2">
                    <a:lumMod val="90000"/>
                  </a:schemeClr>
                </a:solidFill>
                <a:prstDash val="solid"/>
              </a:ln>
              <a:effectLst>
                <a:outerShdw blurRad="50000" dist="50800" dir="7500000" algn="tl">
                  <a:srgbClr val="000000">
                    <a:shade val="5000"/>
                    <a:alpha val="35000"/>
                  </a:srgbClr>
                </a:outerShdw>
              </a:effectLst>
              <a:latin typeface="Cooper Black" pitchFamily="18" charset="0"/>
            </a:endParaRPr>
          </a:p>
          <a:p>
            <a:pPr algn="ctr" eaLnBrk="1" hangingPunct="1">
              <a:defRPr/>
            </a:pPr>
            <a:r>
              <a:rPr lang="es-ES" sz="4800" i="0" dirty="0">
                <a:ln w="19050">
                  <a:solidFill>
                    <a:schemeClr val="bg2">
                      <a:lumMod val="90000"/>
                    </a:schemeClr>
                  </a:solidFill>
                  <a:prstDash val="solid"/>
                </a:ln>
                <a:latin typeface="Calibri" panose="020F0502020204030204" pitchFamily="34" charset="0"/>
              </a:rPr>
              <a:t>LEY GENERAL  DEL SISTEMA NACIONAL DE CONTABILIDAD</a:t>
            </a:r>
          </a:p>
          <a:p>
            <a:pPr algn="ctr" eaLnBrk="1" hangingPunct="1">
              <a:defRPr/>
            </a:pPr>
            <a:r>
              <a:rPr lang="es-ES" sz="4800" i="0" dirty="0">
                <a:ln w="19050">
                  <a:solidFill>
                    <a:schemeClr val="bg2">
                      <a:lumMod val="90000"/>
                    </a:schemeClr>
                  </a:solidFill>
                  <a:prstDash val="solid"/>
                </a:ln>
                <a:latin typeface="Calibri" panose="020F0502020204030204" pitchFamily="34" charset="0"/>
              </a:rPr>
              <a:t>Nº 28708</a:t>
            </a:r>
          </a:p>
        </p:txBody>
      </p:sp>
      <p:sp>
        <p:nvSpPr>
          <p:cNvPr id="19" name="16 CuadroTexto"/>
          <p:cNvSpPr txBox="1">
            <a:spLocks noChangeArrowheads="1"/>
          </p:cNvSpPr>
          <p:nvPr/>
        </p:nvSpPr>
        <p:spPr bwMode="auto">
          <a:xfrm>
            <a:off x="6023992" y="5733256"/>
            <a:ext cx="53285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1800" i="0" dirty="0">
                <a:latin typeface="Calibri" panose="020F0502020204030204" pitchFamily="34" charset="0"/>
                <a:ea typeface="Calibri" panose="020F0502020204030204" pitchFamily="34" charset="0"/>
                <a:cs typeface="Calibri" panose="020F0502020204030204" pitchFamily="34" charset="0"/>
              </a:rPr>
              <a:t>CPC. CARLOS SALAZAR ROSALES</a:t>
            </a:r>
          </a:p>
          <a:p>
            <a:pPr algn="ctr" eaLnBrk="1" hangingPunct="1">
              <a:spcAft>
                <a:spcPct val="0"/>
              </a:spcAft>
              <a:buClrTx/>
              <a:buFontTx/>
              <a:buNone/>
            </a:pPr>
            <a:r>
              <a:rPr lang="es-ES" altLang="es-ES" sz="1800" i="0" dirty="0">
                <a:latin typeface="Calibri" panose="020F0502020204030204" pitchFamily="34" charset="0"/>
                <a:ea typeface="Calibri" panose="020F0502020204030204" pitchFamily="34" charset="0"/>
                <a:cs typeface="Calibri" panose="020F0502020204030204" pitchFamily="34" charset="0"/>
              </a:rPr>
              <a:t>DIRECCION GENERAL DE CONTABILIDAD PUBLICA</a:t>
            </a:r>
          </a:p>
        </p:txBody>
      </p:sp>
    </p:spTree>
  </p:cSld>
  <p:clrMapOvr>
    <a:overrideClrMapping bg1="lt1" tx1="dk1" bg2="lt2" tx2="dk2" accent1="accent1" accent2="accent2" accent3="accent3" accent4="accent4" accent5="accent5" accent6="accent6" hlink="hlink" folHlink="folHlink"/>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52FFA23C-5FEC-46AF-92C7-7F0216E38981}" type="slidenum">
              <a:rPr lang="es-PE" altLang="es-ES" sz="1200">
                <a:latin typeface="Verdana" panose="020B0604030504040204" pitchFamily="34" charset="0"/>
              </a:rPr>
              <a:pPr algn="r">
                <a:spcAft>
                  <a:spcPct val="0"/>
                </a:spcAft>
                <a:buClrTx/>
                <a:buFontTx/>
                <a:buNone/>
              </a:pPr>
              <a:t>10</a:t>
            </a:fld>
            <a:endParaRPr lang="es-PE" altLang="es-ES" sz="1200">
              <a:latin typeface="Verdana" panose="020B0604030504040204" pitchFamily="34" charset="0"/>
            </a:endParaRPr>
          </a:p>
        </p:txBody>
      </p:sp>
      <p:grpSp>
        <p:nvGrpSpPr>
          <p:cNvPr id="28675" name="19 Grupo"/>
          <p:cNvGrpSpPr>
            <a:grpSpLocks/>
          </p:cNvGrpSpPr>
          <p:nvPr/>
        </p:nvGrpSpPr>
        <p:grpSpPr bwMode="auto">
          <a:xfrm>
            <a:off x="1991544" y="332659"/>
            <a:ext cx="4889500" cy="595313"/>
            <a:chOff x="611188" y="476250"/>
            <a:chExt cx="4889746" cy="595313"/>
          </a:xfrm>
        </p:grpSpPr>
        <p:grpSp>
          <p:nvGrpSpPr>
            <p:cNvPr id="28676" name="Group 6"/>
            <p:cNvGrpSpPr>
              <a:grpSpLocks noChangeAspect="1"/>
            </p:cNvGrpSpPr>
            <p:nvPr/>
          </p:nvGrpSpPr>
          <p:grpSpPr bwMode="auto">
            <a:xfrm>
              <a:off x="611188" y="476250"/>
              <a:ext cx="608720" cy="595313"/>
              <a:chOff x="5121" y="1804"/>
              <a:chExt cx="1905" cy="2205"/>
            </a:xfrm>
          </p:grpSpPr>
          <p:pic>
            <p:nvPicPr>
              <p:cNvPr id="28681"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623392" y="1160160"/>
            <a:ext cx="10873207" cy="5509200"/>
          </a:xfrm>
          <a:prstGeom prst="rect">
            <a:avLst/>
          </a:prstGeom>
          <a:noFill/>
        </p:spPr>
        <p:txBody>
          <a:bodyPr wrap="square">
            <a:spAutoFit/>
          </a:bodyPr>
          <a:lstStyle/>
          <a:p>
            <a:pPr algn="just">
              <a:defRPr/>
            </a:pPr>
            <a:r>
              <a:rPr lang="es-PE" sz="3200" b="0" i="0" dirty="0">
                <a:ln w="1905"/>
                <a:effectLst>
                  <a:innerShdw blurRad="69850" dist="43180" dir="5400000">
                    <a:srgbClr val="000000">
                      <a:alpha val="65000"/>
                    </a:srgbClr>
                  </a:innerShdw>
                </a:effectLst>
                <a:latin typeface="Calibri" panose="020F0502020204030204" pitchFamily="34" charset="0"/>
              </a:rPr>
              <a:t>Las entidades gubernamentales que tienen mas de una Unidad Ejecutora emitirán una Resolución indicando el grado de cumplimiento de las acciones de saneamiento contable de todas sus Unidades Ejecutoras; registrándolo en el indicado Módulo en el tipo de documento “Cuenta” y la remitirán a la </a:t>
            </a:r>
            <a:r>
              <a:rPr lang="es-PE" sz="3200" b="0" i="0" dirty="0" smtClean="0">
                <a:ln w="1905"/>
                <a:effectLst>
                  <a:innerShdw blurRad="69850" dist="43180" dir="5400000">
                    <a:srgbClr val="000000">
                      <a:alpha val="65000"/>
                    </a:srgbClr>
                  </a:innerShdw>
                </a:effectLst>
                <a:latin typeface="Calibri" panose="020F0502020204030204" pitchFamily="34" charset="0"/>
              </a:rPr>
              <a:t>DGCP a mas tardar el 31 de marzo de 2015.</a:t>
            </a:r>
            <a:endParaRPr lang="es-PE" sz="3200" b="0" i="0" dirty="0">
              <a:ln w="1905"/>
              <a:effectLst>
                <a:innerShdw blurRad="69850" dist="43180" dir="5400000">
                  <a:srgbClr val="000000">
                    <a:alpha val="65000"/>
                  </a:srgbClr>
                </a:innerShdw>
              </a:effectLst>
              <a:latin typeface="Calibri" panose="020F0502020204030204" pitchFamily="34" charset="0"/>
            </a:endParaRPr>
          </a:p>
          <a:p>
            <a:pPr algn="just">
              <a:defRPr/>
            </a:pPr>
            <a:endParaRPr lang="es-PE" sz="3200" i="0" dirty="0">
              <a:ln w="1905"/>
              <a:effectLst>
                <a:innerShdw blurRad="69850" dist="43180" dir="5400000">
                  <a:srgbClr val="000000">
                    <a:alpha val="65000"/>
                  </a:srgbClr>
                </a:innerShdw>
              </a:effectLst>
              <a:latin typeface="Calibri" panose="020F0502020204030204" pitchFamily="34" charset="0"/>
            </a:endParaRPr>
          </a:p>
          <a:p>
            <a:pPr algn="just">
              <a:defRPr/>
            </a:pPr>
            <a:r>
              <a:rPr lang="es-PE" sz="3200" i="0" dirty="0">
                <a:ln w="1905"/>
                <a:effectLst>
                  <a:innerShdw blurRad="69850" dist="43180" dir="5400000">
                    <a:srgbClr val="000000">
                      <a:alpha val="65000"/>
                    </a:srgbClr>
                  </a:innerShdw>
                </a:effectLst>
                <a:latin typeface="Calibri" panose="020F0502020204030204" pitchFamily="34" charset="0"/>
              </a:rPr>
              <a:t>Artículo 3° Responsabilidades Administrativas y Legales</a:t>
            </a:r>
          </a:p>
          <a:p>
            <a:pPr algn="just">
              <a:defRPr/>
            </a:pPr>
            <a:r>
              <a:rPr lang="es-PE" sz="3200" b="0" i="0" dirty="0">
                <a:ln w="1905"/>
                <a:effectLst>
                  <a:innerShdw blurRad="69850" dist="43180" dir="5400000">
                    <a:srgbClr val="000000">
                      <a:alpha val="65000"/>
                    </a:srgbClr>
                  </a:innerShdw>
                </a:effectLst>
                <a:latin typeface="Calibri" panose="020F0502020204030204" pitchFamily="34" charset="0"/>
              </a:rPr>
              <a:t>La omisión a la presentación de los resultados de las Acciones de Saneamiento Contable será comunicado a los organismos de control y defensa jurídica del Estado</a:t>
            </a:r>
            <a:r>
              <a:rPr lang="es-PE" sz="3200" b="0" i="0" dirty="0" smtClean="0">
                <a:ln w="1905"/>
                <a:effectLst>
                  <a:innerShdw blurRad="69850" dist="43180" dir="5400000">
                    <a:srgbClr val="000000">
                      <a:alpha val="65000"/>
                    </a:srgbClr>
                  </a:innerShdw>
                </a:effectLst>
                <a:latin typeface="Calibri" panose="020F0502020204030204" pitchFamily="34" charset="0"/>
              </a:rPr>
              <a:t>.</a:t>
            </a:r>
            <a:endParaRPr lang="es-PE" sz="2800" b="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5F6AC8F0-98C4-4DF5-9AD8-E4381D479802}" type="slidenum">
              <a:rPr lang="es-PE" altLang="es-ES" sz="1200">
                <a:latin typeface="Verdana" panose="020B0604030504040204" pitchFamily="34" charset="0"/>
              </a:rPr>
              <a:pPr algn="r">
                <a:spcAft>
                  <a:spcPct val="0"/>
                </a:spcAft>
                <a:buClrTx/>
                <a:buFontTx/>
                <a:buNone/>
              </a:pPr>
              <a:t>11</a:t>
            </a:fld>
            <a:endParaRPr lang="es-PE" altLang="es-ES" sz="1200">
              <a:latin typeface="Verdana" panose="020B0604030504040204" pitchFamily="34" charset="0"/>
            </a:endParaRPr>
          </a:p>
        </p:txBody>
      </p:sp>
      <p:grpSp>
        <p:nvGrpSpPr>
          <p:cNvPr id="29699" name="19 Grupo"/>
          <p:cNvGrpSpPr>
            <a:grpSpLocks/>
          </p:cNvGrpSpPr>
          <p:nvPr/>
        </p:nvGrpSpPr>
        <p:grpSpPr bwMode="auto">
          <a:xfrm>
            <a:off x="2135188" y="476253"/>
            <a:ext cx="4889500" cy="595313"/>
            <a:chOff x="611188" y="476250"/>
            <a:chExt cx="4889746" cy="595313"/>
          </a:xfrm>
        </p:grpSpPr>
        <p:grpSp>
          <p:nvGrpSpPr>
            <p:cNvPr id="29700" name="Group 6"/>
            <p:cNvGrpSpPr>
              <a:grpSpLocks noChangeAspect="1"/>
            </p:cNvGrpSpPr>
            <p:nvPr/>
          </p:nvGrpSpPr>
          <p:grpSpPr bwMode="auto">
            <a:xfrm>
              <a:off x="611188" y="476250"/>
              <a:ext cx="608720" cy="595313"/>
              <a:chOff x="5121" y="1804"/>
              <a:chExt cx="1905" cy="2205"/>
            </a:xfrm>
          </p:grpSpPr>
          <p:pic>
            <p:nvPicPr>
              <p:cNvPr id="29705"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7"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767408" y="1470266"/>
            <a:ext cx="10611792" cy="3416320"/>
          </a:xfrm>
          <a:prstGeom prst="rect">
            <a:avLst/>
          </a:prstGeom>
          <a:noFill/>
        </p:spPr>
        <p:txBody>
          <a:bodyPr wrap="square">
            <a:spAutoFit/>
          </a:bodyPr>
          <a:lstStyle/>
          <a:p>
            <a:pPr eaLnBrk="1" hangingPunct="1">
              <a:defRPr/>
            </a:pPr>
            <a:r>
              <a:rPr lang="es-ES" sz="3600" b="0" i="0" dirty="0">
                <a:ln w="1905"/>
                <a:effectLst>
                  <a:innerShdw blurRad="69850" dist="43180" dir="5400000">
                    <a:srgbClr val="000000">
                      <a:alpha val="65000"/>
                    </a:srgbClr>
                  </a:innerShdw>
                </a:effectLst>
                <a:latin typeface="Calibri" panose="020F0502020204030204" pitchFamily="34" charset="0"/>
              </a:rPr>
              <a:t>En el año 2015 se presentarán las siguientes situaciones:</a:t>
            </a:r>
            <a:endParaRPr lang="es-PE" sz="3600" b="0" i="0" dirty="0">
              <a:ln w="1905"/>
              <a:effectLst>
                <a:innerShdw blurRad="69850" dist="43180" dir="5400000">
                  <a:srgbClr val="000000">
                    <a:alpha val="65000"/>
                  </a:srgbClr>
                </a:innerShdw>
              </a:effectLst>
              <a:latin typeface="Calibri" panose="020F0502020204030204" pitchFamily="34" charset="0"/>
            </a:endParaRPr>
          </a:p>
          <a:p>
            <a:pPr algn="just">
              <a:defRPr/>
            </a:pPr>
            <a:endParaRPr lang="es-PE" sz="3600" b="0" i="0" dirty="0">
              <a:ln w="1905"/>
              <a:effectLst>
                <a:innerShdw blurRad="69850" dist="43180" dir="5400000">
                  <a:srgbClr val="000000">
                    <a:alpha val="65000"/>
                  </a:srgbClr>
                </a:innerShdw>
              </a:effectLst>
              <a:latin typeface="Calibri" panose="020F0502020204030204" pitchFamily="34" charset="0"/>
            </a:endParaRPr>
          </a:p>
          <a:p>
            <a:pPr algn="just">
              <a:defRPr/>
            </a:pPr>
            <a:r>
              <a:rPr lang="es-PE" sz="3600" i="0" dirty="0">
                <a:ln w="1905"/>
                <a:effectLst>
                  <a:innerShdw blurRad="69850" dist="43180" dir="5400000">
                    <a:srgbClr val="000000">
                      <a:alpha val="65000"/>
                    </a:srgbClr>
                  </a:innerShdw>
                </a:effectLst>
                <a:latin typeface="Calibri" panose="020F0502020204030204" pitchFamily="34" charset="0"/>
              </a:rPr>
              <a:t>Entidades que culminaron el Saneamiento Contable</a:t>
            </a:r>
          </a:p>
          <a:p>
            <a:pPr algn="just">
              <a:defRPr/>
            </a:pPr>
            <a:r>
              <a:rPr lang="es-PE" sz="3600" i="0" dirty="0">
                <a:ln w="1905"/>
                <a:effectLst>
                  <a:innerShdw blurRad="69850" dist="43180" dir="5400000">
                    <a:srgbClr val="000000">
                      <a:alpha val="65000"/>
                    </a:srgbClr>
                  </a:innerShdw>
                </a:effectLst>
                <a:latin typeface="Calibri" panose="020F0502020204030204" pitchFamily="34" charset="0"/>
              </a:rPr>
              <a:t>Entidades que no culminaron el Saneamiento Contable</a:t>
            </a:r>
          </a:p>
          <a:p>
            <a:pPr algn="just">
              <a:defRPr/>
            </a:pPr>
            <a:r>
              <a:rPr lang="es-PE" sz="3600" i="0" dirty="0">
                <a:ln w="1905"/>
                <a:effectLst>
                  <a:innerShdw blurRad="69850" dist="43180" dir="5400000">
                    <a:srgbClr val="000000">
                      <a:alpha val="65000"/>
                    </a:srgbClr>
                  </a:innerShdw>
                </a:effectLst>
                <a:latin typeface="Calibri" panose="020F0502020204030204" pitchFamily="34" charset="0"/>
              </a:rPr>
              <a:t>Entidades que no iniciaron el Saneamiento Contable</a:t>
            </a:r>
          </a:p>
        </p:txBody>
      </p:sp>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7F485A78-E516-44BD-8997-C3DBC85A7EBD}" type="slidenum">
              <a:rPr lang="es-PE" altLang="es-ES" sz="1200">
                <a:latin typeface="Verdana" panose="020B0604030504040204" pitchFamily="34" charset="0"/>
              </a:rPr>
              <a:pPr algn="r">
                <a:spcAft>
                  <a:spcPct val="0"/>
                </a:spcAft>
                <a:buClrTx/>
                <a:buFontTx/>
                <a:buNone/>
              </a:pPr>
              <a:t>12</a:t>
            </a:fld>
            <a:endParaRPr lang="es-PE" altLang="es-ES" sz="1200">
              <a:latin typeface="Verdana" panose="020B0604030504040204" pitchFamily="34" charset="0"/>
            </a:endParaRPr>
          </a:p>
        </p:txBody>
      </p:sp>
      <p:grpSp>
        <p:nvGrpSpPr>
          <p:cNvPr id="30723" name="19 Grupo"/>
          <p:cNvGrpSpPr>
            <a:grpSpLocks/>
          </p:cNvGrpSpPr>
          <p:nvPr/>
        </p:nvGrpSpPr>
        <p:grpSpPr bwMode="auto">
          <a:xfrm>
            <a:off x="2135188" y="476253"/>
            <a:ext cx="4889500" cy="595313"/>
            <a:chOff x="611188" y="476250"/>
            <a:chExt cx="4889746" cy="595313"/>
          </a:xfrm>
        </p:grpSpPr>
        <p:grpSp>
          <p:nvGrpSpPr>
            <p:cNvPr id="30725" name="Group 6"/>
            <p:cNvGrpSpPr>
              <a:grpSpLocks noChangeAspect="1"/>
            </p:cNvGrpSpPr>
            <p:nvPr/>
          </p:nvGrpSpPr>
          <p:grpSpPr bwMode="auto">
            <a:xfrm>
              <a:off x="611188" y="476250"/>
              <a:ext cx="608720" cy="595313"/>
              <a:chOff x="5121" y="1804"/>
              <a:chExt cx="1905" cy="2205"/>
            </a:xfrm>
          </p:grpSpPr>
          <p:pic>
            <p:nvPicPr>
              <p:cNvPr id="30730"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30724" name="Rectangle 2"/>
          <p:cNvSpPr>
            <a:spLocks noChangeArrowheads="1"/>
          </p:cNvSpPr>
          <p:nvPr/>
        </p:nvSpPr>
        <p:spPr bwMode="auto">
          <a:xfrm>
            <a:off x="6003635" y="-2232"/>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eaLnBrk="1" hangingPunct="1">
              <a:spcAft>
                <a:spcPct val="0"/>
              </a:spcAft>
              <a:buClrTx/>
              <a:buFontTx/>
              <a:buNone/>
            </a:pPr>
            <a:endParaRPr lang="es-PE" altLang="es-ES" sz="2400">
              <a:latin typeface="Arial Black" panose="020B0A04020102020204" pitchFamily="34" charset="0"/>
            </a:endParaRPr>
          </a:p>
        </p:txBody>
      </p:sp>
      <p:sp>
        <p:nvSpPr>
          <p:cNvPr id="12" name="12 CuadroTexto"/>
          <p:cNvSpPr txBox="1"/>
          <p:nvPr/>
        </p:nvSpPr>
        <p:spPr>
          <a:xfrm>
            <a:off x="767408" y="1602666"/>
            <a:ext cx="10369151" cy="2431435"/>
          </a:xfrm>
          <a:prstGeom prst="rect">
            <a:avLst/>
          </a:prstGeom>
          <a:noFill/>
        </p:spPr>
        <p:txBody>
          <a:bodyPr wrap="square">
            <a:spAutoFit/>
          </a:bodyPr>
          <a:lstStyle/>
          <a:p>
            <a:pPr algn="just">
              <a:defRPr/>
            </a:pPr>
            <a:endParaRPr lang="es-PE" b="0" i="0" dirty="0">
              <a:latin typeface="Calibri" panose="020F0502020204030204" pitchFamily="34" charset="0"/>
            </a:endParaRPr>
          </a:p>
          <a:p>
            <a:pPr algn="just">
              <a:defRPr/>
            </a:pPr>
            <a:r>
              <a:rPr lang="es-PE" sz="3200" b="0" i="0" dirty="0">
                <a:ln w="1905"/>
                <a:effectLst>
                  <a:innerShdw blurRad="69850" dist="43180" dir="5400000">
                    <a:srgbClr val="000000">
                      <a:alpha val="65000"/>
                    </a:srgbClr>
                  </a:innerShdw>
                </a:effectLst>
                <a:latin typeface="Calibri" panose="020F0502020204030204" pitchFamily="34" charset="0"/>
              </a:rPr>
              <a:t>La Dirección General de Contabilidad Pública en el marco de sus competencias normativas señaladas en el artículo 7° de la Ley 28708 Ley General del Sistema Nacional de Contabilidad ha aprobado </a:t>
            </a:r>
            <a:r>
              <a:rPr lang="es-PE" sz="3200" b="0" i="0" dirty="0" smtClean="0">
                <a:ln w="1905"/>
                <a:effectLst>
                  <a:innerShdw blurRad="69850" dist="43180" dir="5400000">
                    <a:srgbClr val="000000">
                      <a:alpha val="65000"/>
                    </a:srgbClr>
                  </a:innerShdw>
                </a:effectLst>
                <a:latin typeface="Calibri" panose="020F0502020204030204" pitchFamily="34" charset="0"/>
              </a:rPr>
              <a:t>el</a:t>
            </a:r>
            <a:endParaRPr lang="es-PE" sz="2800" b="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13</a:t>
            </a:fld>
            <a:endParaRPr lang="es-PE"/>
          </a:p>
        </p:txBody>
      </p:sp>
      <p:sp>
        <p:nvSpPr>
          <p:cNvPr id="3" name="12 CuadroTexto"/>
          <p:cNvSpPr txBox="1"/>
          <p:nvPr/>
        </p:nvSpPr>
        <p:spPr>
          <a:xfrm>
            <a:off x="767408" y="1441227"/>
            <a:ext cx="10369151" cy="2923877"/>
          </a:xfrm>
          <a:prstGeom prst="rect">
            <a:avLst/>
          </a:prstGeom>
          <a:noFill/>
        </p:spPr>
        <p:txBody>
          <a:bodyPr wrap="square">
            <a:spAutoFit/>
          </a:bodyPr>
          <a:lstStyle/>
          <a:p>
            <a:pPr algn="just">
              <a:defRPr/>
            </a:pPr>
            <a:endParaRPr lang="es-PE" b="0" i="0" dirty="0">
              <a:latin typeface="Calibri" panose="020F0502020204030204" pitchFamily="34" charset="0"/>
            </a:endParaRPr>
          </a:p>
          <a:p>
            <a:pPr algn="ctr">
              <a:defRPr/>
            </a:pPr>
            <a:r>
              <a:rPr lang="es-PE" sz="4000" i="0" dirty="0" smtClean="0">
                <a:ln w="1905"/>
                <a:effectLst>
                  <a:innerShdw blurRad="69850" dist="43180" dir="5400000">
                    <a:srgbClr val="000000">
                      <a:alpha val="65000"/>
                    </a:srgbClr>
                  </a:innerShdw>
                </a:effectLst>
                <a:latin typeface="Calibri" panose="020F0502020204030204" pitchFamily="34" charset="0"/>
                <a:hlinkClick r:id="rId2" action="ppaction://hlinkfile"/>
              </a:rPr>
              <a:t>COMUNICADO </a:t>
            </a:r>
            <a:r>
              <a:rPr lang="es-PE" sz="4000" i="0" dirty="0">
                <a:ln w="1905"/>
                <a:effectLst>
                  <a:innerShdw blurRad="69850" dist="43180" dir="5400000">
                    <a:srgbClr val="000000">
                      <a:alpha val="65000"/>
                    </a:srgbClr>
                  </a:innerShdw>
                </a:effectLst>
                <a:latin typeface="Calibri" panose="020F0502020204030204" pitchFamily="34" charset="0"/>
                <a:hlinkClick r:id="rId2" action="ppaction://hlinkfile"/>
              </a:rPr>
              <a:t>N° 002-2015-EF/51.01</a:t>
            </a:r>
            <a:r>
              <a:rPr lang="es-PE" sz="4000" i="0" dirty="0">
                <a:ln w="1905"/>
                <a:effectLst>
                  <a:innerShdw blurRad="69850" dist="43180" dir="5400000">
                    <a:srgbClr val="000000">
                      <a:alpha val="65000"/>
                    </a:srgbClr>
                  </a:innerShdw>
                </a:effectLst>
                <a:latin typeface="Calibri" panose="020F0502020204030204" pitchFamily="34" charset="0"/>
              </a:rPr>
              <a:t> </a:t>
            </a:r>
            <a:endParaRPr lang="es-PE" sz="4000" i="0" dirty="0" smtClean="0">
              <a:ln w="1905"/>
              <a:effectLst>
                <a:innerShdw blurRad="69850" dist="43180" dir="5400000">
                  <a:srgbClr val="000000">
                    <a:alpha val="65000"/>
                  </a:srgbClr>
                </a:innerShdw>
              </a:effectLst>
              <a:latin typeface="Calibri" panose="020F0502020204030204" pitchFamily="34" charset="0"/>
            </a:endParaRPr>
          </a:p>
          <a:p>
            <a:pPr algn="just">
              <a:defRPr/>
            </a:pPr>
            <a:endParaRPr lang="es-PE" sz="3200" i="0" dirty="0">
              <a:ln w="1905"/>
              <a:effectLst>
                <a:innerShdw blurRad="69850" dist="43180" dir="5400000">
                  <a:srgbClr val="000000">
                    <a:alpha val="65000"/>
                  </a:srgbClr>
                </a:innerShdw>
              </a:effectLst>
              <a:latin typeface="Calibri" panose="020F0502020204030204" pitchFamily="34" charset="0"/>
            </a:endParaRPr>
          </a:p>
          <a:p>
            <a:pPr algn="just">
              <a:defRPr/>
            </a:pPr>
            <a:r>
              <a:rPr lang="es-PE" sz="3200" i="0" dirty="0" smtClean="0">
                <a:ln w="1905"/>
                <a:effectLst>
                  <a:innerShdw blurRad="69850" dist="43180" dir="5400000">
                    <a:srgbClr val="000000">
                      <a:alpha val="65000"/>
                    </a:srgbClr>
                  </a:innerShdw>
                </a:effectLst>
                <a:latin typeface="Calibri" panose="020F0502020204030204" pitchFamily="34" charset="0"/>
              </a:rPr>
              <a:t>Acciones </a:t>
            </a:r>
            <a:r>
              <a:rPr lang="es-PE" sz="3200" i="0" dirty="0">
                <a:ln w="1905"/>
                <a:effectLst>
                  <a:innerShdw blurRad="69850" dist="43180" dir="5400000">
                    <a:srgbClr val="000000">
                      <a:alpha val="65000"/>
                    </a:srgbClr>
                  </a:innerShdw>
                </a:effectLst>
                <a:latin typeface="Calibri" panose="020F0502020204030204" pitchFamily="34" charset="0"/>
              </a:rPr>
              <a:t>de Depuración, Regularización, Corrección de Error y Sinceramiento Contable</a:t>
            </a:r>
            <a:r>
              <a:rPr lang="es-PE" sz="3200" b="0" i="0" dirty="0">
                <a:ln w="1905"/>
                <a:effectLst>
                  <a:innerShdw blurRad="69850" dist="43180" dir="5400000">
                    <a:srgbClr val="000000">
                      <a:alpha val="65000"/>
                    </a:srgbClr>
                  </a:innerShdw>
                </a:effectLst>
                <a:latin typeface="Calibri" panose="020F0502020204030204" pitchFamily="34" charset="0"/>
              </a:rPr>
              <a:t>.</a:t>
            </a:r>
            <a:endParaRPr lang="es-PE" sz="3200" i="0" dirty="0">
              <a:ln w="1905"/>
              <a:effectLst>
                <a:innerShdw blurRad="69850" dist="43180" dir="5400000">
                  <a:srgbClr val="000000">
                    <a:alpha val="65000"/>
                  </a:srgbClr>
                </a:innerShdw>
              </a:effectLst>
              <a:latin typeface="Calibri" panose="020F0502020204030204" pitchFamily="34" charset="0"/>
            </a:endParaRPr>
          </a:p>
          <a:p>
            <a:pPr marL="342900" indent="-342900" algn="just">
              <a:buFont typeface="Wingdings" panose="05000000000000000000" pitchFamily="2" charset="2"/>
              <a:buChar char="Ø"/>
              <a:defRPr/>
            </a:pPr>
            <a:endParaRPr lang="es-PE" b="0" i="0" dirty="0">
              <a:ln w="1905"/>
              <a:effectLst>
                <a:innerShdw blurRad="69850" dist="43180" dir="5400000">
                  <a:srgbClr val="000000">
                    <a:alpha val="65000"/>
                  </a:srgbClr>
                </a:innerShdw>
              </a:effectLst>
              <a:latin typeface="Calibri" panose="020F0502020204030204" pitchFamily="34" charset="0"/>
            </a:endParaRPr>
          </a:p>
        </p:txBody>
      </p:sp>
      <p:grpSp>
        <p:nvGrpSpPr>
          <p:cNvPr id="4" name="19 Grupo"/>
          <p:cNvGrpSpPr>
            <a:grpSpLocks/>
          </p:cNvGrpSpPr>
          <p:nvPr/>
        </p:nvGrpSpPr>
        <p:grpSpPr bwMode="auto">
          <a:xfrm>
            <a:off x="2135188" y="476253"/>
            <a:ext cx="4889500" cy="595313"/>
            <a:chOff x="611188" y="476250"/>
            <a:chExt cx="4889746" cy="595313"/>
          </a:xfrm>
        </p:grpSpPr>
        <p:grpSp>
          <p:nvGrpSpPr>
            <p:cNvPr id="5" name="Group 6"/>
            <p:cNvGrpSpPr>
              <a:grpSpLocks noChangeAspect="1"/>
            </p:cNvGrpSpPr>
            <p:nvPr/>
          </p:nvGrpSpPr>
          <p:grpSpPr bwMode="auto">
            <a:xfrm>
              <a:off x="611188" y="476250"/>
              <a:ext cx="608720" cy="595313"/>
              <a:chOff x="5121" y="1804"/>
              <a:chExt cx="1905" cy="2205"/>
            </a:xfrm>
          </p:grpSpPr>
          <p:pic>
            <p:nvPicPr>
              <p:cNvPr id="10" name="Picture 7" descr="http://www.peruembassy-uk.com/Images/Escudo.gif"/>
              <p:cNvPicPr>
                <a:picLocks noChangeAspect="1" noChangeArrowheads="1"/>
              </p:cNvPicPr>
              <p:nvPr/>
            </p:nvPicPr>
            <p:blipFill>
              <a:blip r:embed="rId3" r:link="rId4">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477033907"/>
      </p:ext>
    </p:extLst>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14</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551384" y="2044008"/>
            <a:ext cx="11161239" cy="1692771"/>
          </a:xfrm>
          <a:prstGeom prst="rect">
            <a:avLst/>
          </a:prstGeom>
          <a:noFill/>
        </p:spPr>
        <p:txBody>
          <a:bodyPr wrap="square">
            <a:spAutoFit/>
          </a:bodyPr>
          <a:lstStyle/>
          <a:p>
            <a:pPr algn="ctr" eaLnBrk="1" hangingPunct="1">
              <a:defRPr/>
            </a:pPr>
            <a:r>
              <a:rPr lang="es-ES" sz="4000" i="0" dirty="0">
                <a:ln w="1905"/>
                <a:effectLst>
                  <a:innerShdw blurRad="69850" dist="43180" dir="5400000">
                    <a:srgbClr val="000000">
                      <a:alpha val="65000"/>
                    </a:srgbClr>
                  </a:innerShdw>
                </a:effectLst>
                <a:latin typeface="Calibri" panose="020F0502020204030204" pitchFamily="34" charset="0"/>
              </a:rPr>
              <a:t>ANEXOS A LOS ESTADOS FINANCIEROS</a:t>
            </a:r>
          </a:p>
          <a:p>
            <a:pPr algn="ctr" eaLnBrk="1" hangingPunct="1">
              <a:defRPr/>
            </a:pPr>
            <a:endParaRPr lang="es-ES" sz="2800" i="0" dirty="0">
              <a:ln w="1905"/>
              <a:effectLst>
                <a:innerShdw blurRad="69850" dist="43180" dir="5400000">
                  <a:srgbClr val="000000">
                    <a:alpha val="65000"/>
                  </a:srgbClr>
                </a:innerShdw>
              </a:effectLst>
              <a:latin typeface="Calibri" panose="020F0502020204030204" pitchFamily="34" charset="0"/>
            </a:endParaRPr>
          </a:p>
          <a:p>
            <a:pPr algn="just" eaLnBrk="1" hangingPunct="1">
              <a:defRPr/>
            </a:pPr>
            <a:r>
              <a:rPr lang="es-ES" sz="3600" i="0" dirty="0">
                <a:ln w="1905"/>
                <a:effectLst>
                  <a:innerShdw blurRad="69850" dist="43180" dir="5400000">
                    <a:srgbClr val="000000">
                      <a:alpha val="65000"/>
                    </a:srgbClr>
                  </a:innerShdw>
                </a:effectLst>
                <a:latin typeface="Calibri" panose="020F0502020204030204" pitchFamily="34" charset="0"/>
              </a:rPr>
              <a:t>AF-8A </a:t>
            </a:r>
            <a:r>
              <a:rPr lang="es-ES" sz="3600" i="0" dirty="0" smtClean="0">
                <a:ln w="1905"/>
                <a:effectLst>
                  <a:innerShdw blurRad="69850" dist="43180" dir="5400000">
                    <a:srgbClr val="000000">
                      <a:alpha val="65000"/>
                    </a:srgbClr>
                  </a:innerShdw>
                </a:effectLst>
                <a:latin typeface="Calibri" panose="020F0502020204030204" pitchFamily="34" charset="0"/>
              </a:rPr>
              <a:t>Asociaciones </a:t>
            </a:r>
            <a:r>
              <a:rPr lang="es-ES" sz="3600" i="0" dirty="0">
                <a:ln w="1905"/>
                <a:effectLst>
                  <a:innerShdw blurRad="69850" dist="43180" dir="5400000">
                    <a:srgbClr val="000000">
                      <a:alpha val="65000"/>
                    </a:srgbClr>
                  </a:innerShdw>
                </a:effectLst>
                <a:latin typeface="Calibri" panose="020F0502020204030204" pitchFamily="34" charset="0"/>
              </a:rPr>
              <a:t>Público Privadas, Usufructo y Otros</a:t>
            </a:r>
            <a:endParaRPr lang="es-PE" sz="3600" i="0" dirty="0">
              <a:ln w="1905"/>
              <a:effectLst>
                <a:innerShdw blurRad="69850" dist="43180" dir="5400000">
                  <a:srgbClr val="000000">
                    <a:alpha val="65000"/>
                  </a:srgbClr>
                </a:innerShdw>
              </a:effectLst>
              <a:latin typeface="Calibri" panose="020F0502020204030204" pitchFamily="34" charset="0"/>
            </a:endParaRPr>
          </a:p>
        </p:txBody>
      </p:sp>
    </p:spTree>
    <p:extLst>
      <p:ext uri="{BB962C8B-B14F-4D97-AF65-F5344CB8AC3E}">
        <p14:creationId xmlns:p14="http://schemas.microsoft.com/office/powerpoint/2010/main" val="3952128103"/>
      </p:ext>
    </p:extLst>
  </p:cSld>
  <p:clrMapOvr>
    <a:masterClrMapping/>
  </p:clrMapOvr>
  <p:transition spd="med">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1CAEC259-5111-4927-A8C3-9A87277EB881}" type="slidenum">
              <a:rPr lang="es-PE" altLang="es-ES" sz="1200">
                <a:latin typeface="Verdana" panose="020B0604030504040204" pitchFamily="34" charset="0"/>
              </a:rPr>
              <a:pPr algn="r">
                <a:spcAft>
                  <a:spcPct val="0"/>
                </a:spcAft>
                <a:buClrTx/>
                <a:buFontTx/>
                <a:buNone/>
              </a:pPr>
              <a:t>15</a:t>
            </a:fld>
            <a:endParaRPr lang="es-PE" altLang="es-ES" sz="1200">
              <a:latin typeface="Verdana" panose="020B0604030504040204" pitchFamily="34" charset="0"/>
            </a:endParaRPr>
          </a:p>
        </p:txBody>
      </p:sp>
      <p:pic>
        <p:nvPicPr>
          <p:cNvPr id="4" name="Imagen 3"/>
          <p:cNvPicPr>
            <a:picLocks noChangeAspect="1"/>
          </p:cNvPicPr>
          <p:nvPr/>
        </p:nvPicPr>
        <p:blipFill>
          <a:blip r:embed="rId2"/>
          <a:stretch>
            <a:fillRect/>
          </a:stretch>
        </p:blipFill>
        <p:spPr>
          <a:xfrm>
            <a:off x="191344" y="20783"/>
            <a:ext cx="11809312" cy="6864601"/>
          </a:xfrm>
          <a:prstGeom prst="rect">
            <a:avLst/>
          </a:prstGeom>
        </p:spPr>
      </p:pic>
    </p:spTree>
  </p:cSld>
  <p:clrMapOvr>
    <a:masterClrMapping/>
  </p:clrMapOvr>
  <p:transition spd="med">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D29F7849-BA4F-4E1B-8E10-2090623F4537}" type="slidenum">
              <a:rPr lang="es-PE" altLang="es-ES" sz="1200">
                <a:latin typeface="Verdana" panose="020B0604030504040204" pitchFamily="34" charset="0"/>
              </a:rPr>
              <a:pPr algn="r">
                <a:spcAft>
                  <a:spcPct val="0"/>
                </a:spcAft>
                <a:buClrTx/>
                <a:buFontTx/>
                <a:buNone/>
              </a:pPr>
              <a:t>16</a:t>
            </a:fld>
            <a:endParaRPr lang="es-PE" altLang="es-ES" sz="1200">
              <a:latin typeface="Verdana" panose="020B0604030504040204" pitchFamily="34" charset="0"/>
            </a:endParaRPr>
          </a:p>
        </p:txBody>
      </p:sp>
      <p:sp>
        <p:nvSpPr>
          <p:cNvPr id="32772" name="Rectángulo 32"/>
          <p:cNvSpPr>
            <a:spLocks/>
          </p:cNvSpPr>
          <p:nvPr/>
        </p:nvSpPr>
        <p:spPr bwMode="auto">
          <a:xfrm>
            <a:off x="4403725" y="55563"/>
            <a:ext cx="838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Aft>
                <a:spcPct val="0"/>
              </a:spcAft>
              <a:buClrTx/>
              <a:buFontTx/>
              <a:buNone/>
            </a:pPr>
            <a:endParaRPr lang="es-PE" altLang="es-ES" sz="2400">
              <a:latin typeface="Arial Black" panose="020B0A04020102020204" pitchFamily="34" charset="0"/>
            </a:endParaRPr>
          </a:p>
        </p:txBody>
      </p:sp>
      <p:sp>
        <p:nvSpPr>
          <p:cNvPr id="32773" name="Rectángulo 52"/>
          <p:cNvSpPr>
            <a:spLocks/>
          </p:cNvSpPr>
          <p:nvPr/>
        </p:nvSpPr>
        <p:spPr bwMode="auto">
          <a:xfrm>
            <a:off x="4362450" y="82550"/>
            <a:ext cx="838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a:spcAft>
                <a:spcPct val="0"/>
              </a:spcAft>
              <a:buClrTx/>
              <a:buFontTx/>
              <a:buNone/>
            </a:pPr>
            <a:endParaRPr lang="es-PE" altLang="es-ES" sz="2400">
              <a:latin typeface="Arial Black" panose="020B0A04020102020204" pitchFamily="34" charset="0"/>
            </a:endParaRPr>
          </a:p>
        </p:txBody>
      </p:sp>
      <p:pic>
        <p:nvPicPr>
          <p:cNvPr id="7" name="Imagen 6"/>
          <p:cNvPicPr>
            <a:picLocks noChangeAspect="1"/>
          </p:cNvPicPr>
          <p:nvPr/>
        </p:nvPicPr>
        <p:blipFill>
          <a:blip r:embed="rId2"/>
          <a:stretch>
            <a:fillRect/>
          </a:stretch>
        </p:blipFill>
        <p:spPr>
          <a:xfrm>
            <a:off x="353399" y="1125488"/>
            <a:ext cx="11485201" cy="1295400"/>
          </a:xfrm>
          <a:prstGeom prst="rect">
            <a:avLst/>
          </a:prstGeom>
        </p:spPr>
      </p:pic>
      <p:pic>
        <p:nvPicPr>
          <p:cNvPr id="9" name="Imagen 8"/>
          <p:cNvPicPr>
            <a:picLocks noChangeAspect="1"/>
          </p:cNvPicPr>
          <p:nvPr/>
        </p:nvPicPr>
        <p:blipFill>
          <a:blip r:embed="rId3"/>
          <a:stretch>
            <a:fillRect/>
          </a:stretch>
        </p:blipFill>
        <p:spPr>
          <a:xfrm>
            <a:off x="353399" y="2406704"/>
            <a:ext cx="11485201" cy="3974624"/>
          </a:xfrm>
          <a:prstGeom prst="rect">
            <a:avLst/>
          </a:prstGeom>
        </p:spPr>
      </p:pic>
    </p:spTree>
  </p:cSld>
  <p:clrMapOvr>
    <a:masterClrMapping/>
  </p:clrMapOvr>
  <p:transition spd="med">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F901AE96-499C-4BAC-BD58-7542900D94B7}" type="slidenum">
              <a:rPr lang="es-PE" altLang="es-ES" sz="1200">
                <a:latin typeface="Verdana" panose="020B0604030504040204" pitchFamily="34" charset="0"/>
              </a:rPr>
              <a:pPr algn="r">
                <a:spcAft>
                  <a:spcPct val="0"/>
                </a:spcAft>
                <a:buClrTx/>
                <a:buFontTx/>
                <a:buNone/>
              </a:pPr>
              <a:t>17</a:t>
            </a:fld>
            <a:endParaRPr lang="es-PE" altLang="es-ES" sz="1200">
              <a:latin typeface="Verdana" panose="020B0604030504040204" pitchFamily="34" charset="0"/>
            </a:endParaRPr>
          </a:p>
        </p:txBody>
      </p:sp>
      <p:pic>
        <p:nvPicPr>
          <p:cNvPr id="4" name="Imagen 3"/>
          <p:cNvPicPr>
            <a:picLocks noChangeAspect="1"/>
          </p:cNvPicPr>
          <p:nvPr/>
        </p:nvPicPr>
        <p:blipFill>
          <a:blip r:embed="rId2"/>
          <a:stretch>
            <a:fillRect/>
          </a:stretch>
        </p:blipFill>
        <p:spPr>
          <a:xfrm>
            <a:off x="353399" y="260648"/>
            <a:ext cx="11485201" cy="1295400"/>
          </a:xfrm>
          <a:prstGeom prst="rect">
            <a:avLst/>
          </a:prstGeom>
        </p:spPr>
      </p:pic>
      <p:pic>
        <p:nvPicPr>
          <p:cNvPr id="9" name="Imagen 8"/>
          <p:cNvPicPr>
            <a:picLocks noChangeAspect="1"/>
          </p:cNvPicPr>
          <p:nvPr/>
        </p:nvPicPr>
        <p:blipFill>
          <a:blip r:embed="rId3"/>
          <a:stretch>
            <a:fillRect/>
          </a:stretch>
        </p:blipFill>
        <p:spPr>
          <a:xfrm>
            <a:off x="371439" y="1529775"/>
            <a:ext cx="11485201" cy="5283601"/>
          </a:xfrm>
          <a:prstGeom prst="rect">
            <a:avLst/>
          </a:prstGeom>
        </p:spPr>
      </p:pic>
    </p:spTree>
  </p:cSld>
  <p:clrMapOvr>
    <a:masterClrMapping/>
  </p:clrMapOvr>
  <p:transition spd="med">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C2C79766-4847-400F-9A87-2D50692F7738}" type="slidenum">
              <a:rPr lang="es-PE" altLang="es-ES" sz="1200">
                <a:latin typeface="Verdana" panose="020B0604030504040204" pitchFamily="34" charset="0"/>
              </a:rPr>
              <a:pPr algn="r">
                <a:spcAft>
                  <a:spcPct val="0"/>
                </a:spcAft>
                <a:buClrTx/>
                <a:buFontTx/>
                <a:buNone/>
              </a:pPr>
              <a:t>18</a:t>
            </a:fld>
            <a:endParaRPr lang="es-PE" altLang="es-ES" sz="1200">
              <a:latin typeface="Verdana" panose="020B0604030504040204" pitchFamily="34" charset="0"/>
            </a:endParaRPr>
          </a:p>
        </p:txBody>
      </p:sp>
      <p:grpSp>
        <p:nvGrpSpPr>
          <p:cNvPr id="34819" name="19 Grupo"/>
          <p:cNvGrpSpPr>
            <a:grpSpLocks/>
          </p:cNvGrpSpPr>
          <p:nvPr/>
        </p:nvGrpSpPr>
        <p:grpSpPr bwMode="auto">
          <a:xfrm>
            <a:off x="2135188" y="476253"/>
            <a:ext cx="4889500" cy="595313"/>
            <a:chOff x="611188" y="476250"/>
            <a:chExt cx="4889746" cy="595313"/>
          </a:xfrm>
        </p:grpSpPr>
        <p:grpSp>
          <p:nvGrpSpPr>
            <p:cNvPr id="34820" name="Group 6"/>
            <p:cNvGrpSpPr>
              <a:grpSpLocks noChangeAspect="1"/>
            </p:cNvGrpSpPr>
            <p:nvPr/>
          </p:nvGrpSpPr>
          <p:grpSpPr bwMode="auto">
            <a:xfrm>
              <a:off x="611188" y="476250"/>
              <a:ext cx="608720" cy="595313"/>
              <a:chOff x="5121" y="1804"/>
              <a:chExt cx="1905" cy="2205"/>
            </a:xfrm>
          </p:grpSpPr>
          <p:pic>
            <p:nvPicPr>
              <p:cNvPr id="34825"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6"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1703515" y="1916835"/>
            <a:ext cx="8858279" cy="2739211"/>
          </a:xfrm>
          <a:prstGeom prst="rect">
            <a:avLst/>
          </a:prstGeom>
          <a:noFill/>
        </p:spPr>
        <p:txBody>
          <a:bodyPr>
            <a:spAutoFit/>
          </a:bodyPr>
          <a:lstStyle/>
          <a:p>
            <a:pPr eaLnBrk="1" hangingPunct="1">
              <a:defRPr/>
            </a:pPr>
            <a:r>
              <a:rPr lang="es-ES" sz="3200" i="0" dirty="0">
                <a:ln w="1905"/>
                <a:effectLst>
                  <a:innerShdw blurRad="69850" dist="43180" dir="5400000">
                    <a:srgbClr val="000000">
                      <a:alpha val="65000"/>
                    </a:srgbClr>
                  </a:innerShdw>
                </a:effectLst>
                <a:latin typeface="Calibri" panose="020F0502020204030204" pitchFamily="34" charset="0"/>
              </a:rPr>
              <a:t>OTROS REPORTES PARA FINES ESTADISTICOS</a:t>
            </a:r>
          </a:p>
          <a:p>
            <a:pPr marL="457200" indent="-457200" eaLnBrk="1" hangingPunct="1">
              <a:buFontTx/>
              <a:buChar char="-"/>
              <a:defRPr/>
            </a:pPr>
            <a:endParaRPr lang="es-ES" sz="2800" i="0" dirty="0">
              <a:ln w="1905"/>
              <a:effectLst>
                <a:innerShdw blurRad="69850" dist="43180" dir="5400000">
                  <a:srgbClr val="000000">
                    <a:alpha val="65000"/>
                  </a:srgbClr>
                </a:innerShdw>
              </a:effectLst>
              <a:latin typeface="Calibri" panose="020F0502020204030204" pitchFamily="34" charset="0"/>
            </a:endParaRPr>
          </a:p>
          <a:p>
            <a:pPr marL="457200" indent="-457200" eaLnBrk="1" hangingPunct="1">
              <a:buFontTx/>
              <a:buChar char="-"/>
              <a:defRPr/>
            </a:pPr>
            <a:r>
              <a:rPr lang="es-PE" sz="2800" i="0" dirty="0">
                <a:ln w="1905"/>
                <a:effectLst>
                  <a:innerShdw blurRad="69850" dist="43180" dir="5400000">
                    <a:srgbClr val="000000">
                      <a:alpha val="65000"/>
                    </a:srgbClr>
                  </a:innerShdw>
                </a:effectLst>
                <a:latin typeface="Calibri" panose="020F0502020204030204" pitchFamily="34" charset="0"/>
              </a:rPr>
              <a:t>OA-2 </a:t>
            </a:r>
            <a:r>
              <a:rPr lang="es-PE" sz="2800" b="0" i="0" dirty="0">
                <a:ln w="1905"/>
                <a:effectLst>
                  <a:innerShdw blurRad="69850" dist="43180" dir="5400000">
                    <a:srgbClr val="000000">
                      <a:alpha val="65000"/>
                    </a:srgbClr>
                  </a:innerShdw>
                </a:effectLst>
                <a:latin typeface="Calibri" panose="020F0502020204030204" pitchFamily="34" charset="0"/>
              </a:rPr>
              <a:t>Demandas y Deudas por Sentencias Judiciales, Laudos Arbitrales y Otros</a:t>
            </a:r>
            <a:r>
              <a:rPr lang="es-PE" sz="2800" i="0" dirty="0">
                <a:ln w="1905"/>
                <a:effectLst>
                  <a:innerShdw blurRad="69850" dist="43180" dir="5400000">
                    <a:srgbClr val="000000">
                      <a:alpha val="65000"/>
                    </a:srgbClr>
                  </a:innerShdw>
                </a:effectLst>
                <a:latin typeface="Calibri" panose="020F0502020204030204" pitchFamily="34" charset="0"/>
              </a:rPr>
              <a:t>.</a:t>
            </a:r>
          </a:p>
          <a:p>
            <a:pPr marL="457200" indent="-457200" eaLnBrk="1" hangingPunct="1">
              <a:buFontTx/>
              <a:buChar char="-"/>
              <a:defRPr/>
            </a:pPr>
            <a:endParaRPr lang="es-PE" sz="2800" i="0" dirty="0">
              <a:ln w="1905"/>
              <a:effectLst>
                <a:innerShdw blurRad="69850" dist="43180" dir="5400000">
                  <a:srgbClr val="000000">
                    <a:alpha val="65000"/>
                  </a:srgbClr>
                </a:innerShdw>
              </a:effectLst>
              <a:latin typeface="Calibri" panose="020F0502020204030204" pitchFamily="34" charset="0"/>
            </a:endParaRPr>
          </a:p>
          <a:p>
            <a:pPr marL="457200" indent="-457200" eaLnBrk="1" hangingPunct="1">
              <a:buFontTx/>
              <a:buChar char="-"/>
              <a:defRPr/>
            </a:pPr>
            <a:r>
              <a:rPr lang="es-PE" sz="2800" i="0" dirty="0">
                <a:ln w="1905"/>
                <a:effectLst>
                  <a:innerShdw blurRad="69850" dist="43180" dir="5400000">
                    <a:srgbClr val="000000">
                      <a:alpha val="65000"/>
                    </a:srgbClr>
                  </a:innerShdw>
                </a:effectLst>
                <a:latin typeface="Calibri" panose="020F0502020204030204" pitchFamily="34" charset="0"/>
              </a:rPr>
              <a:t>OA-2B </a:t>
            </a:r>
            <a:r>
              <a:rPr lang="es-PE" sz="2800" b="0" i="0" dirty="0">
                <a:ln w="1905"/>
                <a:effectLst>
                  <a:innerShdw blurRad="69850" dist="43180" dir="5400000">
                    <a:srgbClr val="000000">
                      <a:alpha val="65000"/>
                    </a:srgbClr>
                  </a:innerShdw>
                </a:effectLst>
                <a:latin typeface="Calibri" panose="020F0502020204030204" pitchFamily="34" charset="0"/>
              </a:rPr>
              <a:t>Reclamos a la Entidad</a:t>
            </a:r>
            <a:endParaRPr lang="es-PE" sz="280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nvPr>
        </p:nvGraphicFramePr>
        <p:xfrm>
          <a:off x="46412" y="52338"/>
          <a:ext cx="12102043" cy="6712477"/>
        </p:xfrm>
        <a:graphic>
          <a:graphicData uri="http://schemas.openxmlformats.org/drawingml/2006/table">
            <a:tbl>
              <a:tblPr/>
              <a:tblGrid>
                <a:gridCol w="1730479"/>
                <a:gridCol w="805860"/>
                <a:gridCol w="803034"/>
                <a:gridCol w="737998"/>
                <a:gridCol w="79173"/>
                <a:gridCol w="735171"/>
                <a:gridCol w="737998"/>
                <a:gridCol w="1278067"/>
                <a:gridCol w="1278067"/>
                <a:gridCol w="701239"/>
                <a:gridCol w="667309"/>
                <a:gridCol w="554205"/>
                <a:gridCol w="588136"/>
                <a:gridCol w="701239"/>
                <a:gridCol w="704068"/>
              </a:tblGrid>
              <a:tr h="178725">
                <a:tc gridSpan="3">
                  <a:txBody>
                    <a:bodyPr/>
                    <a:lstStyle/>
                    <a:p>
                      <a:pPr algn="l" fontAlgn="b"/>
                      <a:r>
                        <a:rPr lang="es-ES" sz="1200" b="1" i="0" u="none" strike="noStrike" dirty="0">
                          <a:solidFill>
                            <a:srgbClr val="000000"/>
                          </a:solidFill>
                          <a:effectLst/>
                          <a:latin typeface="+mn-lt"/>
                        </a:rPr>
                        <a:t>MINISTERIO DE ECONOMÍA Y FINANZAS       </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r>
              <a:tr h="178725">
                <a:tc gridSpan="3">
                  <a:txBody>
                    <a:bodyPr/>
                    <a:lstStyle/>
                    <a:p>
                      <a:pPr algn="l" fontAlgn="b"/>
                      <a:r>
                        <a:rPr lang="es-ES" sz="1200" b="1" i="0" u="none" strike="noStrike" dirty="0">
                          <a:solidFill>
                            <a:srgbClr val="000000"/>
                          </a:solidFill>
                          <a:effectLst/>
                          <a:latin typeface="+mn-lt"/>
                        </a:rPr>
                        <a:t>   Dirección General de Contabilidad Pública</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r>
              <a:tr h="208512">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r>
                        <a:rPr lang="es-ES" sz="1400" b="1" i="0" u="none" strike="noStrike" dirty="0">
                          <a:solidFill>
                            <a:srgbClr val="000000"/>
                          </a:solidFill>
                          <a:effectLst/>
                          <a:latin typeface="+mn-lt"/>
                        </a:rPr>
                        <a:t>OA-2</a:t>
                      </a:r>
                    </a:p>
                  </a:txBody>
                  <a:tcPr marL="0" marR="0" marT="0" marB="0" anchor="b">
                    <a:lnL>
                      <a:noFill/>
                    </a:lnL>
                    <a:lnR>
                      <a:noFill/>
                    </a:lnR>
                    <a:lnT>
                      <a:noFill/>
                    </a:lnT>
                    <a:lnB>
                      <a:noFill/>
                    </a:lnB>
                  </a:tcPr>
                </a:tc>
              </a:tr>
              <a:tr h="178725">
                <a:tc gridSpan="15">
                  <a:txBody>
                    <a:bodyPr/>
                    <a:lstStyle/>
                    <a:p>
                      <a:pPr algn="ctr" fontAlgn="b"/>
                      <a:r>
                        <a:rPr lang="es-ES" sz="1200" b="1" i="0" u="none" strike="noStrike" dirty="0">
                          <a:solidFill>
                            <a:srgbClr val="000000"/>
                          </a:solidFill>
                          <a:effectLst/>
                          <a:latin typeface="+mn-lt"/>
                        </a:rPr>
                        <a:t> DEMANDAS Y DEUDAS POR SENTENCIAS JUDICIALES, LAUDOS ARBITRALES Y OTROS </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8725">
                <a:tc gridSpan="15">
                  <a:txBody>
                    <a:bodyPr/>
                    <a:lstStyle/>
                    <a:p>
                      <a:pPr algn="ctr" fontAlgn="b"/>
                      <a:r>
                        <a:rPr lang="es-ES" sz="1200" b="1" i="0" u="none" strike="noStrike" dirty="0">
                          <a:solidFill>
                            <a:srgbClr val="000000"/>
                          </a:solidFill>
                          <a:effectLst/>
                          <a:latin typeface="+mn-lt"/>
                        </a:rPr>
                        <a:t>EJERCICIO 20…</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8725">
                <a:tc gridSpan="15">
                  <a:txBody>
                    <a:bodyPr/>
                    <a:lstStyle/>
                    <a:p>
                      <a:pPr algn="ctr" fontAlgn="b"/>
                      <a:r>
                        <a:rPr lang="es-ES" sz="1200" b="1" i="0" u="none" strike="noStrike" dirty="0">
                          <a:solidFill>
                            <a:srgbClr val="000000"/>
                          </a:solidFill>
                          <a:effectLst/>
                          <a:latin typeface="+mn-lt"/>
                        </a:rPr>
                        <a:t>(EN NUEVOS SOLES)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8725">
                <a:tc>
                  <a:txBody>
                    <a:bodyPr/>
                    <a:lstStyle/>
                    <a:p>
                      <a:pPr algn="l" fontAlgn="b"/>
                      <a:r>
                        <a:rPr lang="es-ES" sz="1200" b="1" i="0" u="none" strike="noStrike">
                          <a:solidFill>
                            <a:srgbClr val="000000"/>
                          </a:solidFill>
                          <a:effectLst/>
                          <a:latin typeface="+mn-lt"/>
                        </a:rPr>
                        <a:t>Sector:</a:t>
                      </a: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a:noFill/>
                    </a:lnB>
                  </a:tcPr>
                </a:tc>
              </a:tr>
              <a:tr h="178725">
                <a:tc>
                  <a:txBody>
                    <a:bodyPr/>
                    <a:lstStyle/>
                    <a:p>
                      <a:pPr algn="l" fontAlgn="b"/>
                      <a:r>
                        <a:rPr lang="es-ES" sz="1200" b="1" i="0" u="none" strike="noStrike" dirty="0">
                          <a:solidFill>
                            <a:srgbClr val="000000"/>
                          </a:solidFill>
                          <a:effectLst/>
                          <a:latin typeface="+mn-lt"/>
                        </a:rPr>
                        <a:t>Entidad:</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050" b="0" i="0" u="none" strike="noStrike" dirty="0">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171771">
                <a:tc rowSpan="2">
                  <a:txBody>
                    <a:bodyPr/>
                    <a:lstStyle/>
                    <a:p>
                      <a:pPr algn="ctr" fontAlgn="ctr"/>
                      <a:r>
                        <a:rPr lang="es-ES" sz="1050" b="1" i="0" u="none" strike="noStrike" dirty="0">
                          <a:solidFill>
                            <a:srgbClr val="000000"/>
                          </a:solidFill>
                          <a:effectLst/>
                          <a:latin typeface="+mn-lt"/>
                        </a:rPr>
                        <a:t>DEMANDANTE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rowSpan="2">
                  <a:txBody>
                    <a:bodyPr/>
                    <a:lstStyle/>
                    <a:p>
                      <a:pPr algn="ctr" fontAlgn="ctr"/>
                      <a:r>
                        <a:rPr lang="es-ES" sz="1050" b="1" i="0" u="none" strike="noStrike" dirty="0">
                          <a:solidFill>
                            <a:srgbClr val="000000"/>
                          </a:solidFill>
                          <a:effectLst/>
                          <a:latin typeface="+mn-lt"/>
                        </a:rPr>
                        <a:t>Nº EXPEDIENTE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rowSpan="2">
                  <a:txBody>
                    <a:bodyPr/>
                    <a:lstStyle/>
                    <a:p>
                      <a:pPr algn="ctr" fontAlgn="ctr"/>
                      <a:r>
                        <a:rPr lang="es-ES" sz="1050" b="1" i="0" u="none" strike="noStrike" dirty="0">
                          <a:solidFill>
                            <a:srgbClr val="000000"/>
                          </a:solidFill>
                          <a:effectLst/>
                          <a:latin typeface="+mn-lt"/>
                        </a:rPr>
                        <a:t>FECHA DEL EXPEDIENTE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rowSpan="2" gridSpan="2">
                  <a:txBody>
                    <a:bodyPr/>
                    <a:lstStyle/>
                    <a:p>
                      <a:pPr algn="ctr" fontAlgn="ctr"/>
                      <a:r>
                        <a:rPr lang="es-ES" sz="1050" b="1" i="0" u="none" strike="noStrike" dirty="0">
                          <a:solidFill>
                            <a:srgbClr val="000000"/>
                          </a:solidFill>
                          <a:effectLst/>
                          <a:latin typeface="+mn-lt"/>
                        </a:rPr>
                        <a:t>IMPROBABLE O REMOTA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rowSpan="2" hMerge="1">
                  <a:txBody>
                    <a:bodyPr/>
                    <a:lstStyle/>
                    <a:p>
                      <a:endParaRPr lang="es-ES"/>
                    </a:p>
                  </a:txBody>
                  <a:tcPr/>
                </a:tc>
                <a:tc gridSpan="4">
                  <a:txBody>
                    <a:bodyPr/>
                    <a:lstStyle/>
                    <a:p>
                      <a:pPr algn="ctr" fontAlgn="ctr"/>
                      <a:r>
                        <a:rPr lang="es-ES" sz="1050" b="1" i="0" u="none" strike="noStrike" dirty="0">
                          <a:solidFill>
                            <a:srgbClr val="000000"/>
                          </a:solidFill>
                          <a:effectLst/>
                          <a:latin typeface="+mn-lt"/>
                        </a:rPr>
                        <a:t>PROBABILIDAD ALTA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lang="es-ES"/>
                    </a:p>
                  </a:txBody>
                  <a:tcPr/>
                </a:tc>
                <a:tc hMerge="1">
                  <a:txBody>
                    <a:bodyPr/>
                    <a:lstStyle/>
                    <a:p>
                      <a:endParaRPr lang="es-ES"/>
                    </a:p>
                  </a:txBody>
                  <a:tcPr/>
                </a:tc>
                <a:tc hMerge="1">
                  <a:txBody>
                    <a:bodyPr/>
                    <a:lstStyle/>
                    <a:p>
                      <a:endParaRPr lang="es-ES"/>
                    </a:p>
                  </a:txBody>
                  <a:tcPr/>
                </a:tc>
                <a:tc gridSpan="6">
                  <a:txBody>
                    <a:bodyPr/>
                    <a:lstStyle/>
                    <a:p>
                      <a:pPr algn="ctr" fontAlgn="ctr"/>
                      <a:r>
                        <a:rPr lang="es-ES" sz="1050" b="1" i="0" u="none" strike="noStrike" dirty="0">
                          <a:solidFill>
                            <a:srgbClr val="000000"/>
                          </a:solidFill>
                          <a:effectLst/>
                          <a:latin typeface="+mn-lt"/>
                        </a:rPr>
                        <a:t>SENTENCIAS EN CALIDAD DE COSA JUZGADA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3543">
                <a:tc vMerge="1">
                  <a:txBody>
                    <a:bodyPr/>
                    <a:lstStyle/>
                    <a:p>
                      <a:endParaRPr lang="es-ES"/>
                    </a:p>
                  </a:txBody>
                  <a:tcPr/>
                </a:tc>
                <a:tc vMerge="1">
                  <a:txBody>
                    <a:bodyPr/>
                    <a:lstStyle/>
                    <a:p>
                      <a:endParaRPr lang="es-ES"/>
                    </a:p>
                  </a:txBody>
                  <a:tcPr/>
                </a:tc>
                <a:tc vMerge="1">
                  <a:txBody>
                    <a:bodyPr/>
                    <a:lstStyle/>
                    <a:p>
                      <a:endParaRPr lang="es-ES"/>
                    </a:p>
                  </a:txBody>
                  <a:tcPr/>
                </a:tc>
                <a:tc gridSpan="2" vMerge="1">
                  <a:txBody>
                    <a:bodyPr/>
                    <a:lstStyle/>
                    <a:p>
                      <a:endParaRPr lang="es-ES"/>
                    </a:p>
                  </a:txBody>
                  <a:tcPr/>
                </a:tc>
                <a:tc hMerge="1" vMerge="1">
                  <a:txBody>
                    <a:bodyPr/>
                    <a:lstStyle/>
                    <a:p>
                      <a:endParaRPr lang="es-ES"/>
                    </a:p>
                  </a:txBody>
                  <a:tcPr/>
                </a:tc>
                <a:tc>
                  <a:txBody>
                    <a:bodyPr/>
                    <a:lstStyle/>
                    <a:p>
                      <a:pPr algn="ctr" fontAlgn="ctr"/>
                      <a:r>
                        <a:rPr lang="es-ES" sz="1050" b="1" i="0" u="none" strike="noStrike" dirty="0">
                          <a:solidFill>
                            <a:srgbClr val="000000"/>
                          </a:solidFill>
                          <a:effectLst/>
                          <a:latin typeface="+mn-lt"/>
                        </a:rPr>
                        <a:t>PROBABLE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a:solidFill>
                            <a:srgbClr val="000000"/>
                          </a:solidFill>
                          <a:effectLst/>
                          <a:latin typeface="+mn-lt"/>
                        </a:rPr>
                        <a:t>PRIMERA INSTANCIA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SEGUNDA INSTANCIA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CASACIÓN/AGRAVIO CONSTITUCIONAL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AUTO DE EJECUCIÓN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a:solidFill>
                            <a:srgbClr val="000000"/>
                          </a:solidFill>
                          <a:effectLst/>
                          <a:latin typeface="+mn-lt"/>
                        </a:rPr>
                        <a:t>INTERESES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OTROS GASTOS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TOTAL A PAGAR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PAGOS A CUENTA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050" b="1" i="0" u="none" strike="noStrike" dirty="0">
                          <a:solidFill>
                            <a:srgbClr val="000000"/>
                          </a:solidFill>
                          <a:effectLst/>
                          <a:latin typeface="+mn-lt"/>
                        </a:rPr>
                        <a:t>SALDO A PAGAR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r>
              <a:tr h="171771">
                <a:tc>
                  <a:txBody>
                    <a:bodyPr/>
                    <a:lstStyle/>
                    <a:p>
                      <a:pPr algn="l" fontAlgn="ctr"/>
                      <a:r>
                        <a:rPr lang="es-ES" sz="1050" b="1" i="0" u="none" strike="noStrike" dirty="0">
                          <a:solidFill>
                            <a:srgbClr val="000000"/>
                          </a:solidFill>
                          <a:effectLst/>
                          <a:latin typeface="+mn-lt"/>
                        </a:rPr>
                        <a:t>DEMANDAS JUDICIALES</a:t>
                      </a:r>
                    </a:p>
                  </a:txBody>
                  <a:tcPr marL="50003"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dirty="0">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1050" b="0" i="0" u="none" strike="noStrike">
                          <a:solidFill>
                            <a:srgbClr val="000000"/>
                          </a:solidFill>
                          <a:effectLst/>
                          <a:latin typeface="+mn-lt"/>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050" b="0" i="0" u="none" strike="noStrike" dirty="0">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AGRARIAS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dirty="0">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CIVILES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    LABORALES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PENALES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dirty="0">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TRIBUTARIAS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GARANTIAS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AVALES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a:solidFill>
                            <a:srgbClr val="000000"/>
                          </a:solidFill>
                          <a:effectLst/>
                          <a:latin typeface="+mn-lt"/>
                        </a:rPr>
                        <a:t>OTRAS / 1</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INTERNACIONALES</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dirty="0">
                          <a:solidFill>
                            <a:srgbClr val="000000"/>
                          </a:solidFill>
                          <a:effectLst/>
                          <a:latin typeface="+mn-lt"/>
                        </a:rPr>
                        <a:t>PROCESOS ARBITRALES</a:t>
                      </a:r>
                    </a:p>
                  </a:txBody>
                  <a:tcPr marL="50003"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597">
                <a:tc>
                  <a:txBody>
                    <a:bodyPr/>
                    <a:lstStyle/>
                    <a:p>
                      <a:pPr algn="l" fontAlgn="ctr"/>
                      <a:r>
                        <a:rPr lang="es-ES" sz="1050" b="1" i="0" u="none" strike="noStrike">
                          <a:solidFill>
                            <a:srgbClr val="000000"/>
                          </a:solidFill>
                          <a:effectLst/>
                          <a:latin typeface="+mn-lt"/>
                        </a:rPr>
                        <a:t>RESOLUCIÓN DE CONTRATO</a:t>
                      </a:r>
                    </a:p>
                  </a:txBody>
                  <a:tcPr marL="50003"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LABORAL</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b"/>
                      <a:r>
                        <a:rPr lang="es-ES" sz="1050" b="1" i="0" u="none" strike="noStrike" dirty="0">
                          <a:solidFill>
                            <a:srgbClr val="000000"/>
                          </a:solidFill>
                          <a:effectLst/>
                          <a:latin typeface="+mn-lt"/>
                        </a:rPr>
                        <a:t>OTRAS /1</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l" fontAlgn="ctr"/>
                      <a:r>
                        <a:rPr lang="es-ES" sz="1050" b="1" i="0" u="none" strike="noStrike" dirty="0">
                          <a:solidFill>
                            <a:srgbClr val="000000"/>
                          </a:solidFill>
                          <a:effectLst/>
                          <a:latin typeface="+mn-lt"/>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s-ES" sz="1050" b="0" i="0" u="none" strike="noStrike" dirty="0">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50003"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1771">
                <a:tc>
                  <a:txBody>
                    <a:bodyPr/>
                    <a:lstStyle/>
                    <a:p>
                      <a:pPr algn="ctr" fontAlgn="b"/>
                      <a:r>
                        <a:rPr lang="es-ES" sz="1050" b="1" i="0" u="none" strike="noStrike" dirty="0">
                          <a:solidFill>
                            <a:srgbClr val="000000"/>
                          </a:solidFill>
                          <a:effectLst/>
                          <a:latin typeface="+mn-lt"/>
                        </a:rPr>
                        <a:t>TOTAL GENERAL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s-ES" sz="1050" b="1"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2">
                  <a:txBody>
                    <a:bodyPr/>
                    <a:lstStyle/>
                    <a:p>
                      <a:pPr algn="l" fontAlgn="b"/>
                      <a:r>
                        <a:rPr lang="es-ES" sz="1050" b="1"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lang="es-ES"/>
                    </a:p>
                  </a:txBody>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r>
            </a:tbl>
          </a:graphicData>
        </a:graphic>
      </p:graphicFrame>
    </p:spTree>
    <p:extLst>
      <p:ext uri="{BB962C8B-B14F-4D97-AF65-F5344CB8AC3E}">
        <p14:creationId xmlns:p14="http://schemas.microsoft.com/office/powerpoint/2010/main" val="3657603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12 Imagen" descr="FONDO_MOD_2-01.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D51B56EC-53C2-4C39-9A33-B0A186AD2DE5}" type="slidenum">
              <a:rPr lang="es-PE" altLang="es-ES" sz="1200">
                <a:latin typeface="Verdana" panose="020B0604030504040204" pitchFamily="34" charset="0"/>
              </a:rPr>
              <a:pPr algn="r">
                <a:spcAft>
                  <a:spcPct val="0"/>
                </a:spcAft>
                <a:buClrTx/>
                <a:buFontTx/>
                <a:buNone/>
              </a:pPr>
              <a:t>2</a:t>
            </a:fld>
            <a:endParaRPr lang="es-PE" altLang="es-ES" sz="1200">
              <a:latin typeface="Verdana" panose="020B0604030504040204" pitchFamily="34" charset="0"/>
            </a:endParaRPr>
          </a:p>
        </p:txBody>
      </p:sp>
      <p:sp>
        <p:nvSpPr>
          <p:cNvPr id="3" name="2 CuadroTexto"/>
          <p:cNvSpPr txBox="1"/>
          <p:nvPr/>
        </p:nvSpPr>
        <p:spPr>
          <a:xfrm>
            <a:off x="2881313" y="3000372"/>
            <a:ext cx="8255247" cy="1938992"/>
          </a:xfrm>
          <a:prstGeom prst="rect">
            <a:avLst/>
          </a:prstGeom>
          <a:noFill/>
        </p:spPr>
        <p:txBody>
          <a:bodyPr wrap="square">
            <a:spAutoFit/>
          </a:bodyPr>
          <a:lstStyle/>
          <a:p>
            <a:pPr algn="ctr" eaLnBrk="1" hangingPunct="1">
              <a:defRPr/>
            </a:pPr>
            <a:endParaRPr lang="es-ES" sz="1200" i="0" dirty="0">
              <a:ln w="19050">
                <a:solidFill>
                  <a:schemeClr val="bg2">
                    <a:lumMod val="90000"/>
                  </a:schemeClr>
                </a:solidFill>
                <a:prstDash val="solid"/>
              </a:ln>
              <a:effectLst>
                <a:outerShdw blurRad="50000" dist="50800" dir="7500000" algn="tl">
                  <a:srgbClr val="000000">
                    <a:shade val="5000"/>
                    <a:alpha val="35000"/>
                  </a:srgbClr>
                </a:outerShdw>
              </a:effectLst>
              <a:latin typeface="Cooper Black" pitchFamily="18" charset="0"/>
            </a:endParaRPr>
          </a:p>
          <a:p>
            <a:pPr algn="ctr" eaLnBrk="1" hangingPunct="1">
              <a:defRPr/>
            </a:pPr>
            <a:r>
              <a:rPr lang="es-ES" sz="5400" i="0" dirty="0">
                <a:ln w="19050">
                  <a:solidFill>
                    <a:schemeClr val="bg2">
                      <a:lumMod val="90000"/>
                    </a:schemeClr>
                  </a:solidFill>
                  <a:prstDash val="solid"/>
                </a:ln>
                <a:latin typeface="+mj-lt"/>
              </a:rPr>
              <a:t>CIERRE CONTABLE 2015</a:t>
            </a:r>
            <a:endParaRPr lang="es-ES" sz="6000" i="0" dirty="0">
              <a:ln w="19050">
                <a:solidFill>
                  <a:schemeClr val="bg2">
                    <a:lumMod val="90000"/>
                  </a:schemeClr>
                </a:solidFill>
                <a:prstDash val="solid"/>
              </a:ln>
              <a:latin typeface="+mj-lt"/>
            </a:endParaRPr>
          </a:p>
        </p:txBody>
      </p:sp>
      <p:grpSp>
        <p:nvGrpSpPr>
          <p:cNvPr id="19461" name="19 Grupo"/>
          <p:cNvGrpSpPr>
            <a:grpSpLocks/>
          </p:cNvGrpSpPr>
          <p:nvPr/>
        </p:nvGrpSpPr>
        <p:grpSpPr bwMode="auto">
          <a:xfrm>
            <a:off x="2135188" y="476253"/>
            <a:ext cx="4889500" cy="595313"/>
            <a:chOff x="611188" y="476250"/>
            <a:chExt cx="4889746" cy="595313"/>
          </a:xfrm>
        </p:grpSpPr>
        <p:grpSp>
          <p:nvGrpSpPr>
            <p:cNvPr id="19462" name="Group 6"/>
            <p:cNvGrpSpPr>
              <a:grpSpLocks noChangeAspect="1"/>
            </p:cNvGrpSpPr>
            <p:nvPr/>
          </p:nvGrpSpPr>
          <p:grpSpPr bwMode="auto">
            <a:xfrm>
              <a:off x="611188" y="476250"/>
              <a:ext cx="608720" cy="595313"/>
              <a:chOff x="5121" y="1804"/>
              <a:chExt cx="1905" cy="2205"/>
            </a:xfrm>
          </p:grpSpPr>
          <p:pic>
            <p:nvPicPr>
              <p:cNvPr id="19467" name="Picture 7" descr="http://www.peruembassy-uk.com/Images/Escudo.gif"/>
              <p:cNvPicPr>
                <a:picLocks noChangeAspect="1" noChangeArrowheads="1"/>
              </p:cNvPicPr>
              <p:nvPr/>
            </p:nvPicPr>
            <p:blipFill>
              <a:blip r:embed="rId3" r:link="rId4">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8"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Tree>
  </p:cSld>
  <p:clrMapOvr>
    <a:masterClrMapping/>
  </p:clrMapOvr>
  <p:transition spd="med">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35360" y="108000"/>
            <a:ext cx="11521280" cy="6046271"/>
          </a:xfrm>
          <a:prstGeom prst="rect">
            <a:avLst/>
          </a:prstGeom>
        </p:spPr>
        <p:txBody>
          <a:bodyPr wrap="square">
            <a:spAutoFit/>
          </a:bodyPr>
          <a:lstStyle/>
          <a:p>
            <a:pPr algn="just">
              <a:lnSpc>
                <a:spcPct val="107000"/>
              </a:lnSpc>
              <a:spcAft>
                <a:spcPts val="600"/>
              </a:spcAft>
            </a:pPr>
            <a:r>
              <a:rPr lang="es-ES" sz="2000" i="0" dirty="0">
                <a:latin typeface="Calibri" panose="020F0502020204030204" pitchFamily="34" charset="0"/>
                <a:ea typeface="PMingLiU" panose="02020500000000000000" pitchFamily="18" charset="-120"/>
                <a:cs typeface="Arial" panose="020B0604020202020204" pitchFamily="34" charset="0"/>
              </a:rPr>
              <a:t>NOTA: </a:t>
            </a:r>
          </a:p>
          <a:p>
            <a:pPr algn="just">
              <a:lnSpc>
                <a:spcPct val="107000"/>
              </a:lnSpc>
              <a:spcAft>
                <a:spcPts val="600"/>
              </a:spcAft>
            </a:pPr>
            <a:r>
              <a:rPr lang="es-ES" sz="2000" b="0" i="0" dirty="0">
                <a:latin typeface="Calibri" panose="020F0502020204030204" pitchFamily="34" charset="0"/>
                <a:ea typeface="PMingLiU" panose="02020500000000000000" pitchFamily="18" charset="-120"/>
                <a:cs typeface="Arial" panose="020B0604020202020204" pitchFamily="34" charset="0"/>
              </a:rPr>
              <a:t>Las demandas improbables o remotas se registrarán en cuentas de orden; las demandas probables, en primera instancia, segunda instancia o de casación /agravio constitucional se registrarán en cuentas de provisiones; el auto de ejecución, intereses y otros gastos se registrarán en cuentas del pasivo, inclusive las que están en el Tribunal Constitucional. </a:t>
            </a:r>
          </a:p>
          <a:p>
            <a:pPr algn="just">
              <a:lnSpc>
                <a:spcPct val="107000"/>
              </a:lnSpc>
              <a:spcAft>
                <a:spcPts val="600"/>
              </a:spcAft>
            </a:pPr>
            <a:r>
              <a:rPr lang="es-ES" sz="2000" b="0" i="0" dirty="0">
                <a:latin typeface="Calibri" panose="020F0502020204030204" pitchFamily="34" charset="0"/>
                <a:ea typeface="PMingLiU" panose="02020500000000000000" pitchFamily="18" charset="-120"/>
                <a:cs typeface="Arial" panose="020B0604020202020204" pitchFamily="34" charset="0"/>
              </a:rPr>
              <a:t>Los Procesos arbitrales se incluirán en cuentas de orden cuando se declare instalado el Tribunal Arbitral, en provisiones cuando se registre en la columna de probable y en la columna "Auto de Ejecución" cuando el resultado del Laudo Arbitral haya sido notificado a las partes.	</a:t>
            </a:r>
          </a:p>
          <a:p>
            <a:pPr algn="just">
              <a:lnSpc>
                <a:spcPct val="107000"/>
              </a:lnSpc>
              <a:spcAft>
                <a:spcPts val="600"/>
              </a:spcAft>
            </a:pPr>
            <a:r>
              <a:rPr lang="es-ES" sz="2000" b="0" i="0" dirty="0">
                <a:latin typeface="Calibri" panose="020F0502020204030204" pitchFamily="34" charset="0"/>
                <a:ea typeface="PMingLiU" panose="02020500000000000000" pitchFamily="18" charset="-120"/>
                <a:cs typeface="Arial" panose="020B0604020202020204" pitchFamily="34" charset="0"/>
              </a:rPr>
              <a:t>Las demandas en moneda extranjera se presentarán en moneda nacional utilizando el tipo de cambio venta oficializado por la SBS y AFP.                                                                    	</a:t>
            </a:r>
          </a:p>
          <a:p>
            <a:pPr algn="just">
              <a:lnSpc>
                <a:spcPct val="107000"/>
              </a:lnSpc>
              <a:spcAft>
                <a:spcPts val="600"/>
              </a:spcAft>
            </a:pPr>
            <a:r>
              <a:rPr lang="es-ES" sz="2000" b="0" i="0" dirty="0">
                <a:latin typeface="Calibri" panose="020F0502020204030204" pitchFamily="34" charset="0"/>
                <a:ea typeface="PMingLiU" panose="02020500000000000000" pitchFamily="18" charset="-120"/>
                <a:cs typeface="Arial" panose="020B0604020202020204" pitchFamily="34" charset="0"/>
              </a:rPr>
              <a:t>Las demandas no cuantificables se debe comentar en nota a los Estados Financieros. </a:t>
            </a:r>
          </a:p>
          <a:p>
            <a:pPr algn="just"/>
            <a:r>
              <a:rPr lang="es-ES" sz="2000" b="0" i="0" dirty="0">
                <a:latin typeface="Calibri" panose="020F0502020204030204" pitchFamily="34" charset="0"/>
                <a:ea typeface="PMingLiU" panose="02020500000000000000" pitchFamily="18" charset="-120"/>
                <a:cs typeface="Arial" panose="020B0604020202020204" pitchFamily="34" charset="0"/>
              </a:rPr>
              <a:t>-/1  OTRAS, se explicará en detalle la información que contiene. </a:t>
            </a:r>
          </a:p>
          <a:p>
            <a:pPr algn="just"/>
            <a:endParaRPr lang="es-ES" sz="1800" b="0" i="0" dirty="0" smtClean="0">
              <a:latin typeface="Calibri" panose="020F0502020204030204" pitchFamily="34" charset="0"/>
              <a:ea typeface="PMingLiU" panose="02020500000000000000" pitchFamily="18" charset="-120"/>
              <a:cs typeface="Arial" panose="020B0604020202020204" pitchFamily="34" charset="0"/>
            </a:endParaRPr>
          </a:p>
          <a:p>
            <a:pPr algn="just"/>
            <a:endParaRPr lang="es-ES" sz="1800" b="0" i="0" dirty="0">
              <a:latin typeface="Calibri" panose="020F0502020204030204" pitchFamily="34" charset="0"/>
              <a:ea typeface="PMingLiU" panose="02020500000000000000" pitchFamily="18" charset="-120"/>
              <a:cs typeface="Arial" panose="020B0604020202020204" pitchFamily="34" charset="0"/>
            </a:endParaRPr>
          </a:p>
          <a:p>
            <a:r>
              <a:rPr lang="es-ES" sz="1800" b="0" i="0" dirty="0" smtClean="0">
                <a:latin typeface="Calibri" panose="020F0502020204030204" pitchFamily="34" charset="0"/>
              </a:rPr>
              <a:t>___________________</a:t>
            </a:r>
            <a:r>
              <a:rPr lang="es-ES" sz="1800" b="0" i="0" dirty="0">
                <a:latin typeface="Calibri" panose="020F0502020204030204" pitchFamily="34" charset="0"/>
              </a:rPr>
              <a:t>	</a:t>
            </a:r>
            <a:r>
              <a:rPr lang="es-ES" sz="1800" b="0" i="0" dirty="0" smtClean="0">
                <a:latin typeface="Calibri" panose="020F0502020204030204" pitchFamily="34" charset="0"/>
              </a:rPr>
              <a:t>________________________________</a:t>
            </a:r>
            <a:r>
              <a:rPr lang="es-ES" sz="1800" b="0" i="0" dirty="0">
                <a:latin typeface="Calibri" panose="020F0502020204030204" pitchFamily="34" charset="0"/>
              </a:rPr>
              <a:t>	  </a:t>
            </a:r>
            <a:r>
              <a:rPr lang="es-ES" sz="1800" b="0" i="0" dirty="0" smtClean="0">
                <a:latin typeface="Calibri" panose="020F0502020204030204" pitchFamily="34" charset="0"/>
              </a:rPr>
              <a:t>_______________________</a:t>
            </a:r>
            <a:endParaRPr lang="es-ES" sz="1800" b="0" i="0" dirty="0">
              <a:latin typeface="Calibri" panose="020F0502020204030204" pitchFamily="34" charset="0"/>
            </a:endParaRPr>
          </a:p>
          <a:p>
            <a:r>
              <a:rPr lang="es-ES" sz="1800" i="0" dirty="0" smtClean="0">
                <a:latin typeface="Calibri" panose="020F0502020204030204" pitchFamily="34" charset="0"/>
              </a:rPr>
              <a:t>    Contador </a:t>
            </a:r>
            <a:r>
              <a:rPr lang="es-ES" sz="1800" i="0" dirty="0">
                <a:latin typeface="Calibri" panose="020F0502020204030204" pitchFamily="34" charset="0"/>
              </a:rPr>
              <a:t>General	    </a:t>
            </a:r>
            <a:r>
              <a:rPr lang="es-ES" sz="1800" i="0" dirty="0" smtClean="0">
                <a:latin typeface="Calibri" panose="020F0502020204030204" pitchFamily="34" charset="0"/>
              </a:rPr>
              <a:t>Director </a:t>
            </a:r>
            <a:r>
              <a:rPr lang="es-ES" sz="1800" i="0" dirty="0">
                <a:latin typeface="Calibri" panose="020F0502020204030204" pitchFamily="34" charset="0"/>
              </a:rPr>
              <a:t>General de Administración	       </a:t>
            </a:r>
            <a:r>
              <a:rPr lang="es-ES" sz="1800" i="0" dirty="0" smtClean="0">
                <a:latin typeface="Calibri" panose="020F0502020204030204" pitchFamily="34" charset="0"/>
              </a:rPr>
              <a:t>	        Procurador </a:t>
            </a:r>
            <a:r>
              <a:rPr lang="es-ES" sz="1800" i="0" dirty="0">
                <a:latin typeface="Calibri" panose="020F0502020204030204" pitchFamily="34" charset="0"/>
              </a:rPr>
              <a:t>Público o</a:t>
            </a:r>
          </a:p>
          <a:p>
            <a:r>
              <a:rPr lang="es-ES" sz="1800" i="0" dirty="0" smtClean="0">
                <a:latin typeface="Calibri" panose="020F0502020204030204" pitchFamily="34" charset="0"/>
              </a:rPr>
              <a:t>        Matricula </a:t>
            </a:r>
            <a:r>
              <a:rPr lang="es-ES" sz="1800" i="0" dirty="0">
                <a:latin typeface="Calibri" panose="020F0502020204030204" pitchFamily="34" charset="0"/>
              </a:rPr>
              <a:t>N°						       </a:t>
            </a:r>
            <a:r>
              <a:rPr lang="es-ES" sz="1800" i="0" dirty="0" smtClean="0">
                <a:latin typeface="Calibri" panose="020F0502020204030204" pitchFamily="34" charset="0"/>
              </a:rPr>
              <a:t>	            Cargo </a:t>
            </a:r>
            <a:r>
              <a:rPr lang="es-ES" sz="1800" i="0" dirty="0">
                <a:latin typeface="Calibri" panose="020F0502020204030204" pitchFamily="34" charset="0"/>
              </a:rPr>
              <a:t>Equivalente</a:t>
            </a:r>
          </a:p>
          <a:p>
            <a:pPr algn="just"/>
            <a:endParaRPr lang="es-ES" sz="1650" dirty="0"/>
          </a:p>
        </p:txBody>
      </p:sp>
    </p:spTree>
    <p:extLst>
      <p:ext uri="{BB962C8B-B14F-4D97-AF65-F5344CB8AC3E}">
        <p14:creationId xmlns:p14="http://schemas.microsoft.com/office/powerpoint/2010/main" val="2832165023"/>
      </p:ext>
    </p:extLst>
  </p:cSld>
  <p:clrMapOvr>
    <a:masterClrMapping/>
  </p:clrMapOvr>
  <p:transition spd="med">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807509162"/>
              </p:ext>
            </p:extLst>
          </p:nvPr>
        </p:nvGraphicFramePr>
        <p:xfrm>
          <a:off x="479375" y="476679"/>
          <a:ext cx="11161240" cy="6042088"/>
        </p:xfrm>
        <a:graphic>
          <a:graphicData uri="http://schemas.openxmlformats.org/drawingml/2006/table">
            <a:tbl>
              <a:tblPr/>
              <a:tblGrid>
                <a:gridCol w="2724429"/>
                <a:gridCol w="1216263"/>
                <a:gridCol w="1200045"/>
                <a:gridCol w="1086527"/>
                <a:gridCol w="1252752"/>
                <a:gridCol w="762191"/>
                <a:gridCol w="973011"/>
                <a:gridCol w="973011"/>
                <a:gridCol w="973011"/>
              </a:tblGrid>
              <a:tr h="195368">
                <a:tc gridSpan="3">
                  <a:txBody>
                    <a:bodyPr/>
                    <a:lstStyle/>
                    <a:p>
                      <a:pPr algn="l" fontAlgn="b"/>
                      <a:r>
                        <a:rPr lang="es-ES" sz="1200" b="1" i="0" u="none" strike="noStrike" dirty="0">
                          <a:solidFill>
                            <a:srgbClr val="000000"/>
                          </a:solidFill>
                          <a:effectLst/>
                          <a:latin typeface="+mn-lt"/>
                        </a:rPr>
                        <a:t>MINISTERIO DE ECONOMÍA Y FINANZAS       </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gridSpan="2">
                  <a:txBody>
                    <a:bodyPr/>
                    <a:lstStyle/>
                    <a:p>
                      <a:pPr algn="l" fontAlgn="b"/>
                      <a:r>
                        <a:rPr lang="es-ES" sz="1200" b="1" i="0" u="none" strike="noStrike" dirty="0">
                          <a:solidFill>
                            <a:srgbClr val="000000"/>
                          </a:solidFill>
                          <a:effectLst/>
                          <a:latin typeface="+mn-lt"/>
                        </a:rPr>
                        <a:t>Dirección General de Contabilidad Pública</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r>
                        <a:rPr lang="es-ES" sz="1200" b="1" i="0" u="none" strike="noStrike" dirty="0">
                          <a:solidFill>
                            <a:srgbClr val="000000"/>
                          </a:solidFill>
                          <a:effectLst/>
                          <a:latin typeface="+mn-lt"/>
                        </a:rPr>
                        <a:t>OA-2B</a:t>
                      </a:r>
                    </a:p>
                  </a:txBody>
                  <a:tcPr marL="0" marR="0" marT="0" marB="0" anchor="b">
                    <a:lnL>
                      <a:noFill/>
                    </a:lnL>
                    <a:lnR>
                      <a:noFill/>
                    </a:lnR>
                    <a:lnT>
                      <a:noFill/>
                    </a:lnT>
                    <a:lnB>
                      <a:noFill/>
                    </a:lnB>
                  </a:tcPr>
                </a:tc>
              </a:tr>
              <a:tr h="195368">
                <a:tc gridSpan="9">
                  <a:txBody>
                    <a:bodyPr/>
                    <a:lstStyle/>
                    <a:p>
                      <a:pPr algn="ctr" fontAlgn="b"/>
                      <a:r>
                        <a:rPr lang="es-ES" sz="1200" b="1" i="0" u="none" strike="noStrike" dirty="0">
                          <a:solidFill>
                            <a:srgbClr val="FF0000"/>
                          </a:solidFill>
                          <a:effectLst/>
                          <a:latin typeface="+mn-lt"/>
                        </a:rPr>
                        <a:t> RECLAMOS A LA ENTIDAD </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368">
                <a:tc gridSpan="9">
                  <a:txBody>
                    <a:bodyPr/>
                    <a:lstStyle/>
                    <a:p>
                      <a:pPr algn="ctr" fontAlgn="b"/>
                      <a:r>
                        <a:rPr lang="es-ES" sz="1200" b="1" i="0" u="none" strike="noStrike" dirty="0">
                          <a:solidFill>
                            <a:srgbClr val="000000"/>
                          </a:solidFill>
                          <a:effectLst/>
                          <a:latin typeface="+mn-lt"/>
                        </a:rPr>
                        <a:t>EJERCICIO 20…</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368">
                <a:tc gridSpan="9">
                  <a:txBody>
                    <a:bodyPr/>
                    <a:lstStyle/>
                    <a:p>
                      <a:pPr algn="ctr" fontAlgn="b"/>
                      <a:r>
                        <a:rPr lang="es-ES" sz="1200" b="1" i="0" u="none" strike="noStrike" dirty="0">
                          <a:solidFill>
                            <a:srgbClr val="000000"/>
                          </a:solidFill>
                          <a:effectLst/>
                          <a:latin typeface="+mn-lt"/>
                        </a:rPr>
                        <a:t>(EN NUEVOS SOLES)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368">
                <a:tc>
                  <a:txBody>
                    <a:bodyPr/>
                    <a:lstStyle/>
                    <a:p>
                      <a:pPr algn="l" fontAlgn="b"/>
                      <a:r>
                        <a:rPr lang="es-ES" sz="1200" b="1" i="0" u="none" strike="noStrike" dirty="0">
                          <a:solidFill>
                            <a:srgbClr val="000000"/>
                          </a:solidFill>
                          <a:effectLst/>
                          <a:latin typeface="+mn-lt"/>
                        </a:rPr>
                        <a:t>Sector:</a:t>
                      </a: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a:txBody>
                    <a:bodyPr/>
                    <a:lstStyle/>
                    <a:p>
                      <a:pPr algn="l" fontAlgn="b"/>
                      <a:r>
                        <a:rPr lang="es-ES" sz="1200" b="1" i="0" u="none" strike="noStrike">
                          <a:solidFill>
                            <a:srgbClr val="000000"/>
                          </a:solidFill>
                          <a:effectLst/>
                          <a:latin typeface="+mn-lt"/>
                        </a:rPr>
                        <a:t>Entidad:</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s-ES" sz="1200" b="0" i="0" u="none" strike="noStrike" dirty="0">
                        <a:solidFill>
                          <a:srgbClr val="000000"/>
                        </a:solidFill>
                        <a:effectLst/>
                        <a:latin typeface="+mn-lt"/>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767152">
                <a:tc>
                  <a:txBody>
                    <a:bodyPr/>
                    <a:lstStyle/>
                    <a:p>
                      <a:pPr algn="ctr" fontAlgn="ctr"/>
                      <a:r>
                        <a:rPr lang="es-ES" sz="1100" b="1" i="0" u="none" strike="noStrike" dirty="0">
                          <a:solidFill>
                            <a:srgbClr val="000000"/>
                          </a:solidFill>
                          <a:effectLst/>
                          <a:latin typeface="+mn-lt"/>
                        </a:rPr>
                        <a:t>CONCEPTO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Nº DEL DOCUMENTO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FECHA DEL DOCUMENTO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IMPROBABLE O REMOTA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900" b="1" i="0" u="none" strike="noStrike" dirty="0">
                          <a:solidFill>
                            <a:srgbClr val="000000"/>
                          </a:solidFill>
                          <a:effectLst/>
                          <a:latin typeface="+mn-lt"/>
                        </a:rPr>
                        <a:t>RECLASIFICADO A DEMANDAS Y/O PROCESOS ARBITRALES O DADO DE BAJA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PROBABLE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RECLAMO ACEPTADO POR PAGAR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PAGOS A CUENTA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es-ES" sz="1100" b="1" i="0" u="none" strike="noStrike" dirty="0">
                          <a:solidFill>
                            <a:srgbClr val="000000"/>
                          </a:solidFill>
                          <a:effectLst/>
                          <a:latin typeface="+mn-lt"/>
                        </a:rPr>
                        <a:t>SALDO A PAGAR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r>
              <a:tr h="195368">
                <a:tc>
                  <a:txBody>
                    <a:bodyPr/>
                    <a:lstStyle/>
                    <a:p>
                      <a:pPr algn="l" fontAlgn="b"/>
                      <a:r>
                        <a:rPr lang="es-ES" sz="1200" b="1" i="0" u="none" strike="noStrike">
                          <a:solidFill>
                            <a:srgbClr val="000000"/>
                          </a:solidFill>
                          <a:effectLst/>
                          <a:latin typeface="+mn-lt"/>
                        </a:rPr>
                        <a:t>ADMINISTRATIVAS</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20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368">
                <a:tc>
                  <a:txBody>
                    <a:bodyPr/>
                    <a:lstStyle/>
                    <a:p>
                      <a:pPr algn="l" fontAlgn="b"/>
                      <a:r>
                        <a:rPr lang="es-ES" sz="1200" b="1" i="0" u="none" strike="noStrike">
                          <a:solidFill>
                            <a:srgbClr val="000000"/>
                          </a:solidFill>
                          <a:effectLst/>
                          <a:latin typeface="+mn-lt"/>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s-ES" sz="1200" b="0" i="0" u="none" strike="noStrike">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368">
                <a:tc>
                  <a:txBody>
                    <a:bodyPr/>
                    <a:lstStyle/>
                    <a:p>
                      <a:pPr algn="l" fontAlgn="b"/>
                      <a:r>
                        <a:rPr lang="es-ES" sz="1200" b="1" i="0" u="none" strike="noStrike">
                          <a:solidFill>
                            <a:srgbClr val="000000"/>
                          </a:solidFill>
                          <a:effectLst/>
                          <a:latin typeface="+mn-lt"/>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a:solidFill>
                            <a:srgbClr val="000000"/>
                          </a:solidFill>
                          <a:effectLst/>
                          <a:latin typeface="+mn-lt"/>
                        </a:rPr>
                        <a:t> </a:t>
                      </a:r>
                    </a:p>
                  </a:txBody>
                  <a:tcPr marL="45922"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20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368">
                <a:tc>
                  <a:txBody>
                    <a:bodyPr/>
                    <a:lstStyle/>
                    <a:p>
                      <a:pPr algn="ctr" fontAlgn="b"/>
                      <a:r>
                        <a:rPr lang="es-ES" sz="1200" b="1" i="0" u="none" strike="noStrike">
                          <a:solidFill>
                            <a:srgbClr val="000000"/>
                          </a:solidFill>
                          <a:effectLst/>
                          <a:latin typeface="+mn-lt"/>
                        </a:rPr>
                        <a:t>TOTAL GENERAL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s-ES" sz="1200" b="1"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l" fontAlgn="b"/>
                      <a:r>
                        <a:rPr lang="es-ES" sz="1200" b="1"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r>
              <a:tr h="195368">
                <a:tc>
                  <a:txBody>
                    <a:bodyPr/>
                    <a:lstStyle/>
                    <a:p>
                      <a:pPr algn="l" fontAlgn="b"/>
                      <a:r>
                        <a:rPr lang="es-ES" sz="1200" b="1" i="0" u="none" strike="noStrike">
                          <a:solidFill>
                            <a:srgbClr val="000000"/>
                          </a:solidFill>
                          <a:effectLst/>
                          <a:latin typeface="+mn-lt"/>
                        </a:rPr>
                        <a:t>NOTA: </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195368">
                <a:tc gridSpan="4">
                  <a:txBody>
                    <a:bodyPr/>
                    <a:lstStyle/>
                    <a:p>
                      <a:pPr algn="l" fontAlgn="b"/>
                      <a:r>
                        <a:rPr lang="es-ES" sz="1200" b="0" i="0" u="none" strike="noStrike" dirty="0">
                          <a:solidFill>
                            <a:srgbClr val="000000"/>
                          </a:solidFill>
                          <a:effectLst/>
                          <a:latin typeface="+mn-lt"/>
                        </a:rPr>
                        <a:t>* Los reclamos efectuados a la entidad se registran en cuentas de orden</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390736">
                <a:tc gridSpan="9">
                  <a:txBody>
                    <a:bodyPr/>
                    <a:lstStyle/>
                    <a:p>
                      <a:pPr algn="l" fontAlgn="b"/>
                      <a:r>
                        <a:rPr lang="es-ES" sz="1200" b="0" i="0" u="none" strike="noStrike" dirty="0">
                          <a:solidFill>
                            <a:srgbClr val="000000"/>
                          </a:solidFill>
                          <a:effectLst/>
                          <a:latin typeface="+mn-lt"/>
                        </a:rPr>
                        <a:t>* Si los reclamos se convierten  en demanda judicial o arbitral se reclasifica al Anexo OA 2 Demandas y Deudas por </a:t>
                      </a:r>
                      <a:r>
                        <a:rPr lang="es-ES" sz="1200" b="0" i="0" u="none" strike="noStrike" dirty="0" smtClean="0">
                          <a:solidFill>
                            <a:srgbClr val="000000"/>
                          </a:solidFill>
                          <a:effectLst/>
                          <a:latin typeface="+mn-lt"/>
                        </a:rPr>
                        <a:t>Sentencias Judiciales, al </a:t>
                      </a:r>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368">
                <a:tc gridSpan="2">
                  <a:txBody>
                    <a:bodyPr/>
                    <a:lstStyle/>
                    <a:p>
                      <a:pPr marL="173038" indent="0" algn="l" fontAlgn="b"/>
                      <a:r>
                        <a:rPr lang="es-ES" sz="1200" b="0" i="0" u="none" strike="noStrike" dirty="0" smtClean="0">
                          <a:solidFill>
                            <a:srgbClr val="000000"/>
                          </a:solidFill>
                          <a:effectLst/>
                          <a:latin typeface="+mn-lt"/>
                        </a:rPr>
                        <a:t>concepto </a:t>
                      </a:r>
                      <a:r>
                        <a:rPr lang="es-ES" sz="1200" b="0" i="0" u="none" strike="noStrike" dirty="0">
                          <a:solidFill>
                            <a:srgbClr val="000000"/>
                          </a:solidFill>
                          <a:effectLst/>
                          <a:latin typeface="+mn-lt"/>
                        </a:rPr>
                        <a:t>que le corresponde</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gridSpan="2">
                  <a:txBody>
                    <a:bodyPr/>
                    <a:lstStyle/>
                    <a:p>
                      <a:pPr algn="l" fontAlgn="b"/>
                      <a:r>
                        <a:rPr lang="es-ES" sz="1200" b="0" i="0" u="none" strike="noStrike" dirty="0">
                          <a:solidFill>
                            <a:srgbClr val="000000"/>
                          </a:solidFill>
                          <a:effectLst/>
                          <a:latin typeface="+mn-lt"/>
                        </a:rPr>
                        <a:t>* Si el reclamo no procede , se extorna</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gridSpan="8">
                  <a:txBody>
                    <a:bodyPr/>
                    <a:lstStyle/>
                    <a:p>
                      <a:pPr algn="l" fontAlgn="b"/>
                      <a:r>
                        <a:rPr lang="es-ES" sz="1200" b="0" i="0" u="none" strike="noStrike" dirty="0">
                          <a:solidFill>
                            <a:srgbClr val="000000"/>
                          </a:solidFill>
                          <a:effectLst/>
                          <a:latin typeface="+mn-lt"/>
                        </a:rPr>
                        <a:t>* Si el reclamo tiene alta probabilidad de pagarse se provisiona y  se reclasifica en la columna de </a:t>
                      </a:r>
                      <a:r>
                        <a:rPr lang="es-ES" sz="1200" b="0" i="0" u="none" strike="noStrike" dirty="0" smtClean="0">
                          <a:solidFill>
                            <a:srgbClr val="000000"/>
                          </a:solidFill>
                          <a:effectLst/>
                          <a:latin typeface="+mn-lt"/>
                        </a:rPr>
                        <a:t>“Probable”    </a:t>
                      </a:r>
                      <a:r>
                        <a:rPr lang="es-ES" sz="1200" b="0" i="0" u="none" strike="noStrike" dirty="0" smtClean="0">
                          <a:solidFill>
                            <a:srgbClr val="0000FF"/>
                          </a:solidFill>
                          <a:effectLst/>
                          <a:latin typeface="+mn-lt"/>
                        </a:rPr>
                        <a:t> </a:t>
                      </a:r>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390736">
                <a:tc gridSpan="9">
                  <a:txBody>
                    <a:bodyPr/>
                    <a:lstStyle/>
                    <a:p>
                      <a:pPr algn="l" fontAlgn="b"/>
                      <a:r>
                        <a:rPr lang="es-ES" sz="1200" b="0" i="0" u="none" strike="noStrike" dirty="0">
                          <a:solidFill>
                            <a:srgbClr val="000000"/>
                          </a:solidFill>
                          <a:effectLst/>
                          <a:latin typeface="+mn-lt"/>
                        </a:rPr>
                        <a:t>* Los reclamos en moneda extranjera se presentarán en moneda nacional utilizando el tipo de cambio venta oficializado por la SBS y AFP.</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5368">
                <a:tc gridSpan="5">
                  <a:txBody>
                    <a:bodyPr/>
                    <a:lstStyle/>
                    <a:p>
                      <a:pPr algn="l" fontAlgn="b"/>
                      <a:r>
                        <a:rPr lang="es-ES" sz="1200" b="0" i="0" u="none" strike="noStrike" dirty="0">
                          <a:solidFill>
                            <a:srgbClr val="000000"/>
                          </a:solidFill>
                          <a:effectLst/>
                          <a:latin typeface="+mn-lt"/>
                        </a:rPr>
                        <a:t>* Los reclamos no cuantificables se debe comentar en nota a los Estados Financieros.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390736">
                <a:tc>
                  <a:txBody>
                    <a:bodyPr/>
                    <a:lstStyle/>
                    <a:p>
                      <a:pPr algn="ctr" fontAlgn="b"/>
                      <a:r>
                        <a:rPr lang="es-ES" sz="1200" b="0" i="0" u="none" strike="noStrike">
                          <a:solidFill>
                            <a:srgbClr val="000000"/>
                          </a:solidFill>
                          <a:effectLst/>
                          <a:latin typeface="+mn-lt"/>
                        </a:rPr>
                        <a:t>__________________</a:t>
                      </a:r>
                    </a:p>
                  </a:txBody>
                  <a:tcPr marL="0" marR="0" marT="0" marB="0" anchor="b">
                    <a:lnL>
                      <a:noFill/>
                    </a:lnL>
                    <a:lnR>
                      <a:noFill/>
                    </a:lnR>
                    <a:lnT>
                      <a:noFill/>
                    </a:lnT>
                    <a:lnB>
                      <a:noFill/>
                    </a:lnB>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gridSpan="2">
                  <a:txBody>
                    <a:bodyPr/>
                    <a:lstStyle/>
                    <a:p>
                      <a:pPr algn="ctr" fontAlgn="b"/>
                      <a:r>
                        <a:rPr lang="es-ES" sz="1200" b="0" i="0" u="none" strike="noStrike" dirty="0">
                          <a:solidFill>
                            <a:srgbClr val="000000"/>
                          </a:solidFill>
                          <a:effectLst/>
                          <a:latin typeface="+mn-lt"/>
                        </a:rPr>
                        <a:t>______________________</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1200" b="0" i="0" u="none" strike="noStrike">
                        <a:solidFill>
                          <a:srgbClr val="000000"/>
                        </a:solidFill>
                        <a:effectLst/>
                        <a:latin typeface="+mn-lt"/>
                      </a:endParaRPr>
                    </a:p>
                  </a:txBody>
                  <a:tcPr marL="0" marR="0" marT="0" marB="0" anchor="b">
                    <a:lnL>
                      <a:noFill/>
                    </a:lnL>
                    <a:lnR>
                      <a:noFill/>
                    </a:lnR>
                    <a:lnT>
                      <a:noFill/>
                    </a:lnT>
                    <a:lnB>
                      <a:noFill/>
                    </a:lnB>
                  </a:tcPr>
                </a:tc>
                <a:tc gridSpan="2">
                  <a:txBody>
                    <a:bodyPr/>
                    <a:lstStyle/>
                    <a:p>
                      <a:pPr algn="ctr" fontAlgn="b"/>
                      <a:r>
                        <a:rPr lang="es-ES" sz="1200" b="0" i="0" u="none" strike="noStrike" dirty="0">
                          <a:solidFill>
                            <a:srgbClr val="000000"/>
                          </a:solidFill>
                          <a:effectLst/>
                          <a:latin typeface="+mn-lt"/>
                        </a:rPr>
                        <a:t>___________________</a:t>
                      </a:r>
                    </a:p>
                  </a:txBody>
                  <a:tcPr marL="0" marR="0" marT="0" marB="0" anchor="b">
                    <a:lnL>
                      <a:noFill/>
                    </a:lnL>
                    <a:lnR>
                      <a:noFill/>
                    </a:lnR>
                    <a:lnT>
                      <a:noFill/>
                    </a:lnT>
                    <a:lnB>
                      <a:noFill/>
                    </a:lnB>
                  </a:tcPr>
                </a:tc>
                <a:tc hMerge="1">
                  <a:txBody>
                    <a:bodyPr/>
                    <a:lstStyle/>
                    <a:p>
                      <a:endParaRPr lang="es-ES"/>
                    </a:p>
                  </a:txBody>
                  <a:tcPr/>
                </a:tc>
                <a:tc>
                  <a:txBody>
                    <a:bodyPr/>
                    <a:lstStyle/>
                    <a:p>
                      <a:pPr algn="l" fontAlgn="b"/>
                      <a:endParaRPr lang="es-ES" sz="1200" b="0" i="0" u="none" strike="noStrike" dirty="0">
                        <a:solidFill>
                          <a:srgbClr val="000000"/>
                        </a:solidFill>
                        <a:effectLst/>
                        <a:latin typeface="+mn-lt"/>
                      </a:endParaRPr>
                    </a:p>
                  </a:txBody>
                  <a:tcPr marL="0" marR="0" marT="0" marB="0" anchor="b">
                    <a:lnL>
                      <a:noFill/>
                    </a:lnL>
                    <a:lnR>
                      <a:noFill/>
                    </a:lnR>
                    <a:lnT>
                      <a:noFill/>
                    </a:lnT>
                    <a:lnB>
                      <a:noFill/>
                    </a:lnB>
                  </a:tcPr>
                </a:tc>
              </a:tr>
              <a:tr h="195368">
                <a:tc>
                  <a:txBody>
                    <a:bodyPr/>
                    <a:lstStyle/>
                    <a:p>
                      <a:pPr algn="ctr" fontAlgn="b"/>
                      <a:r>
                        <a:rPr lang="es-ES" sz="1200" b="1" i="0" u="none" strike="noStrike">
                          <a:solidFill>
                            <a:srgbClr val="000000"/>
                          </a:solidFill>
                          <a:effectLst/>
                          <a:latin typeface="+mn-lt"/>
                        </a:rPr>
                        <a:t>Contador General</a:t>
                      </a:r>
                    </a:p>
                  </a:txBody>
                  <a:tcPr marL="0" marR="0" marT="0" marB="0" anchor="b">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rowSpan="2" gridSpan="2">
                  <a:txBody>
                    <a:bodyPr/>
                    <a:lstStyle/>
                    <a:p>
                      <a:pPr algn="ctr" fontAlgn="b"/>
                      <a:r>
                        <a:rPr lang="es-ES" sz="1200" b="1" i="0" u="none" strike="noStrike" dirty="0">
                          <a:solidFill>
                            <a:srgbClr val="000000"/>
                          </a:solidFill>
                          <a:effectLst/>
                          <a:latin typeface="+mn-lt"/>
                        </a:rPr>
                        <a:t>Director General de Administración </a:t>
                      </a:r>
                    </a:p>
                  </a:txBody>
                  <a:tcPr marL="0" marR="0" marT="0" marB="0" anchor="b">
                    <a:lnL>
                      <a:noFill/>
                    </a:lnL>
                    <a:lnR>
                      <a:noFill/>
                    </a:lnR>
                    <a:lnT>
                      <a:noFill/>
                    </a:lnT>
                    <a:lnB>
                      <a:noFill/>
                    </a:lnB>
                  </a:tcPr>
                </a:tc>
                <a:tc rowSpan="2" hMerge="1">
                  <a:txBody>
                    <a:bodyPr/>
                    <a:lstStyle/>
                    <a:p>
                      <a:endParaRPr lang="es-ES"/>
                    </a:p>
                  </a:txBody>
                  <a:tcPr/>
                </a:tc>
                <a:tc>
                  <a:txBody>
                    <a:bodyPr/>
                    <a:lstStyle/>
                    <a:p>
                      <a:pPr algn="l" fontAlgn="b"/>
                      <a:endParaRPr lang="es-ES" sz="1200" b="1" i="0" u="none" strike="noStrike">
                        <a:solidFill>
                          <a:srgbClr val="000000"/>
                        </a:solidFill>
                        <a:effectLst/>
                        <a:latin typeface="+mn-lt"/>
                      </a:endParaRPr>
                    </a:p>
                  </a:txBody>
                  <a:tcPr marL="0" marR="0" marT="0" marB="0" anchor="b">
                    <a:lnL>
                      <a:noFill/>
                    </a:lnL>
                    <a:lnR>
                      <a:noFill/>
                    </a:lnR>
                    <a:lnT>
                      <a:noFill/>
                    </a:lnT>
                    <a:lnB>
                      <a:noFill/>
                    </a:lnB>
                  </a:tcPr>
                </a:tc>
                <a:tc gridSpan="2">
                  <a:txBody>
                    <a:bodyPr/>
                    <a:lstStyle/>
                    <a:p>
                      <a:pPr algn="ctr" fontAlgn="ctr"/>
                      <a:r>
                        <a:rPr lang="es-ES" sz="1200" b="1" i="0" u="none" strike="noStrike" dirty="0">
                          <a:solidFill>
                            <a:srgbClr val="000000"/>
                          </a:solidFill>
                          <a:effectLst/>
                          <a:latin typeface="+mn-lt"/>
                        </a:rPr>
                        <a:t>Representante Legal</a:t>
                      </a:r>
                    </a:p>
                  </a:txBody>
                  <a:tcPr marL="0" marR="0" marT="0" marB="0" anchor="ctr">
                    <a:lnL>
                      <a:noFill/>
                    </a:lnL>
                    <a:lnR>
                      <a:noFill/>
                    </a:lnR>
                    <a:lnT>
                      <a:noFill/>
                    </a:lnT>
                    <a:lnB>
                      <a:noFill/>
                    </a:lnB>
                  </a:tcPr>
                </a:tc>
                <a:tc hMerge="1">
                  <a:txBody>
                    <a:bodyPr/>
                    <a:lstStyle/>
                    <a:p>
                      <a:endParaRPr lang="es-ES"/>
                    </a:p>
                  </a:txBody>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r>
              <a:tr h="195368">
                <a:tc>
                  <a:txBody>
                    <a:bodyPr/>
                    <a:lstStyle/>
                    <a:p>
                      <a:pPr algn="ctr" fontAlgn="b"/>
                      <a:r>
                        <a:rPr lang="es-ES" sz="1200" b="1" i="0" u="none" strike="noStrike">
                          <a:solidFill>
                            <a:srgbClr val="000000"/>
                          </a:solidFill>
                          <a:effectLst/>
                          <a:latin typeface="+mn-lt"/>
                        </a:rPr>
                        <a:t>Matrícula N° </a:t>
                      </a:r>
                    </a:p>
                  </a:txBody>
                  <a:tcPr marL="0" marR="0" marT="0" marB="0" anchor="b">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gridSpan="2" vMerge="1">
                  <a:txBody>
                    <a:bodyPr/>
                    <a:lstStyle/>
                    <a:p>
                      <a:endParaRPr lang="es-ES"/>
                    </a:p>
                  </a:txBody>
                  <a:tcPr/>
                </a:tc>
                <a:tc hMerge="1" vMerge="1">
                  <a:txBody>
                    <a:bodyPr/>
                    <a:lstStyle/>
                    <a:p>
                      <a:endParaRPr lang="es-ES"/>
                    </a:p>
                  </a:txBody>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c>
                  <a:txBody>
                    <a:bodyPr/>
                    <a:lstStyle/>
                    <a:p>
                      <a:pPr algn="l" fontAlgn="ctr"/>
                      <a:endParaRPr lang="es-ES" sz="1200" b="1" i="0" u="none" strike="noStrike" dirty="0">
                        <a:solidFill>
                          <a:srgbClr val="000000"/>
                        </a:solidFill>
                        <a:effectLst/>
                        <a:latin typeface="+mn-lt"/>
                      </a:endParaRPr>
                    </a:p>
                  </a:txBody>
                  <a:tcPr marL="0" marR="0" marT="0" marB="0" anchor="ctr">
                    <a:lnL>
                      <a:noFill/>
                    </a:lnL>
                    <a:lnR>
                      <a:noFill/>
                    </a:lnR>
                    <a:lnT>
                      <a:noFill/>
                    </a:lnT>
                    <a:lnB>
                      <a:noFill/>
                    </a:lnB>
                  </a:tcPr>
                </a:tc>
                <a:tc>
                  <a:txBody>
                    <a:bodyPr/>
                    <a:lstStyle/>
                    <a:p>
                      <a:pPr algn="l" fontAlgn="ctr"/>
                      <a:endParaRPr lang="es-ES" sz="1200" b="1" i="0" u="none" strike="noStrike">
                        <a:solidFill>
                          <a:srgbClr val="000000"/>
                        </a:solidFill>
                        <a:effectLst/>
                        <a:latin typeface="+mn-lt"/>
                      </a:endParaRPr>
                    </a:p>
                  </a:txBody>
                  <a:tcPr marL="0" marR="0" marT="0" marB="0" anchor="ctr">
                    <a:lnL>
                      <a:noFill/>
                    </a:lnL>
                    <a:lnR>
                      <a:noFill/>
                    </a:lnR>
                    <a:lnT>
                      <a:noFill/>
                    </a:lnT>
                    <a:lnB>
                      <a:noFill/>
                    </a:lnB>
                  </a:tcPr>
                </a:tc>
                <a:tc>
                  <a:txBody>
                    <a:bodyPr/>
                    <a:lstStyle/>
                    <a:p>
                      <a:pPr algn="l" fontAlgn="b"/>
                      <a:endParaRPr lang="es-ES" sz="1200" b="1" i="0" u="none" strike="noStrike" dirty="0">
                        <a:solidFill>
                          <a:srgbClr val="000000"/>
                        </a:solidFill>
                        <a:effectLst/>
                        <a:latin typeface="+mn-lt"/>
                      </a:endParaRPr>
                    </a:p>
                  </a:txBody>
                  <a:tcPr marL="0" marR="0" marT="0" marB="0" anchor="b">
                    <a:lnL>
                      <a:noFill/>
                    </a:lnL>
                    <a:lnR>
                      <a:noFill/>
                    </a:lnR>
                    <a:lnT>
                      <a:noFill/>
                    </a:lnT>
                    <a:lnB>
                      <a:noFill/>
                    </a:lnB>
                  </a:tcPr>
                </a:tc>
              </a:tr>
            </a:tbl>
          </a:graphicData>
        </a:graphic>
      </p:graphicFrame>
    </p:spTree>
    <p:extLst>
      <p:ext uri="{BB962C8B-B14F-4D97-AF65-F5344CB8AC3E}">
        <p14:creationId xmlns:p14="http://schemas.microsoft.com/office/powerpoint/2010/main" val="1809780417"/>
      </p:ext>
    </p:extLst>
  </p:cSld>
  <p:clrMapOvr>
    <a:masterClrMapping/>
  </p:clrMapOvr>
  <p:transition spd="med">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22</a:t>
            </a:fld>
            <a:endParaRPr lang="es-PE"/>
          </a:p>
        </p:txBody>
      </p:sp>
      <p:sp>
        <p:nvSpPr>
          <p:cNvPr id="3" name="Rectangle 1"/>
          <p:cNvSpPr>
            <a:spLocks noChangeArrowheads="1"/>
          </p:cNvSpPr>
          <p:nvPr/>
        </p:nvSpPr>
        <p:spPr bwMode="auto">
          <a:xfrm>
            <a:off x="407368" y="1127641"/>
            <a:ext cx="11449272"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PE" altLang="es-ES" sz="40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DIRECCIÓN DE GOBIERNOS LOCALES</a:t>
            </a:r>
            <a:endParaRPr kumimoji="0" lang="es-ES" altLang="es-ES" sz="4000" b="0" i="0" u="none" strike="noStrike" cap="none" normalizeH="0" baseline="0" dirty="0" smtClean="0">
              <a:ln>
                <a:noFill/>
              </a:ln>
              <a:solidFill>
                <a:schemeClr val="tx1"/>
              </a:solidFill>
              <a:effectLst/>
              <a:latin typeface="Calibri" panose="020F050202020403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s-PE" altLang="es-ES" sz="2000" i="0" dirty="0">
              <a:latin typeface="Calibri" panose="020F0502020204030204" pitchFamily="34" charset="0"/>
              <a:ea typeface="Calibri" panose="020F0502020204030204" pitchFamily="34" charset="0"/>
              <a:cs typeface="Arial" panose="020B0604020202020204"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Cronograma de Recepción y/o Presentación de la</a:t>
            </a:r>
            <a:r>
              <a:rPr kumimoji="0" lang="es-PE" altLang="es-ES" sz="280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Conciliación del Marco Legal del Presupuesto y Ejecución Correspondiente al Periodo 2015 </a:t>
            </a: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en Web </a:t>
            </a:r>
            <a:r>
              <a:rPr lang="es-PE" altLang="es-ES" sz="2800" b="0" i="0" dirty="0">
                <a:latin typeface="Calibri" panose="020F0502020204030204" pitchFamily="34" charset="0"/>
                <a:ea typeface="Calibri" panose="020F0502020204030204" pitchFamily="34" charset="0"/>
                <a:cs typeface="Arial" panose="020B0604020202020204" pitchFamily="34" charset="0"/>
              </a:rPr>
              <a:t>p</a:t>
            </a: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ara Los Gobiernos Locales y Mancomunidades Municipales y Conciliación del Marco Legal y Ejecución para Las Sociedades de Beneficencia Pública, Institutos Viales Provinciales y Centros Poblados, </a:t>
            </a:r>
            <a:r>
              <a:rPr lang="es-PE" altLang="es-ES" sz="2800" b="0" i="0" dirty="0">
                <a:latin typeface="Calibri" panose="020F0502020204030204" pitchFamily="34" charset="0"/>
                <a:ea typeface="Calibri" panose="020F0502020204030204" pitchFamily="34" charset="0"/>
                <a:cs typeface="Arial" panose="020B0604020202020204" pitchFamily="34" charset="0"/>
              </a:rPr>
              <a:t>p</a:t>
            </a: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ara la Elaboración de </a:t>
            </a:r>
            <a:r>
              <a:rPr lang="es-PE" altLang="es-ES" sz="2800" b="0" i="0" dirty="0">
                <a:latin typeface="Calibri" panose="020F0502020204030204" pitchFamily="34" charset="0"/>
                <a:ea typeface="Calibri" panose="020F0502020204030204" pitchFamily="34" charset="0"/>
                <a:cs typeface="Arial" panose="020B0604020202020204" pitchFamily="34" charset="0"/>
              </a:rPr>
              <a:t>l</a:t>
            </a: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 Cuenta General de </a:t>
            </a:r>
            <a:r>
              <a:rPr lang="es-PE" altLang="es-ES" sz="2800" b="0" i="0" dirty="0">
                <a:latin typeface="Calibri" panose="020F0502020204030204" pitchFamily="34" charset="0"/>
                <a:ea typeface="Calibri" panose="020F0502020204030204" pitchFamily="34" charset="0"/>
                <a:cs typeface="Arial" panose="020B0604020202020204" pitchFamily="34" charset="0"/>
              </a:rPr>
              <a:t>l</a:t>
            </a:r>
            <a:r>
              <a:rPr kumimoji="0" lang="es-PE" altLang="es-ES" sz="28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 Republica es Conforme a los plazos siguientes</a:t>
            </a:r>
            <a:r>
              <a:rPr kumimoji="0" lang="es-PE" altLang="es-ES" sz="28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t>
            </a:r>
            <a:endParaRPr kumimoji="0" lang="es-ES" altLang="es-ES" sz="2800" b="0" i="0" u="none" strike="noStrike" cap="none" normalizeH="0" baseline="0" dirty="0" smtClean="0">
              <a:ln>
                <a:noFill/>
              </a:ln>
              <a:solidFill>
                <a:schemeClr val="tx1"/>
              </a:solidFill>
              <a:effectLst/>
            </a:endParaRPr>
          </a:p>
        </p:txBody>
      </p:sp>
      <p:grpSp>
        <p:nvGrpSpPr>
          <p:cNvPr id="4" name="19 Grupo"/>
          <p:cNvGrpSpPr>
            <a:grpSpLocks/>
          </p:cNvGrpSpPr>
          <p:nvPr/>
        </p:nvGrpSpPr>
        <p:grpSpPr bwMode="auto">
          <a:xfrm>
            <a:off x="1271464" y="313407"/>
            <a:ext cx="4889500" cy="595313"/>
            <a:chOff x="611188" y="476250"/>
            <a:chExt cx="4889746" cy="595313"/>
          </a:xfrm>
        </p:grpSpPr>
        <p:grpSp>
          <p:nvGrpSpPr>
            <p:cNvPr id="5" name="Group 6"/>
            <p:cNvGrpSpPr>
              <a:grpSpLocks noChangeAspect="1"/>
            </p:cNvGrpSpPr>
            <p:nvPr/>
          </p:nvGrpSpPr>
          <p:grpSpPr bwMode="auto">
            <a:xfrm>
              <a:off x="611188" y="476250"/>
              <a:ext cx="608720" cy="595313"/>
              <a:chOff x="5121" y="1804"/>
              <a:chExt cx="1905" cy="2205"/>
            </a:xfrm>
          </p:grpSpPr>
          <p:pic>
            <p:nvPicPr>
              <p:cNvPr id="10"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893437373"/>
      </p:ext>
    </p:extLst>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23</a:t>
            </a:fld>
            <a:endParaRPr lang="es-PE"/>
          </a:p>
        </p:txBody>
      </p:sp>
      <p:graphicFrame>
        <p:nvGraphicFramePr>
          <p:cNvPr id="14" name="Tabla 13"/>
          <p:cNvGraphicFramePr>
            <a:graphicFrameLocks noGrp="1"/>
          </p:cNvGraphicFramePr>
          <p:nvPr>
            <p:extLst>
              <p:ext uri="{D42A27DB-BD31-4B8C-83A1-F6EECF244321}">
                <p14:modId xmlns:p14="http://schemas.microsoft.com/office/powerpoint/2010/main" val="1932630344"/>
              </p:ext>
            </p:extLst>
          </p:nvPr>
        </p:nvGraphicFramePr>
        <p:xfrm>
          <a:off x="191344" y="332656"/>
          <a:ext cx="11881320" cy="6217920"/>
        </p:xfrm>
        <a:graphic>
          <a:graphicData uri="http://schemas.openxmlformats.org/drawingml/2006/table">
            <a:tbl>
              <a:tblPr firstRow="1" firstCol="1" bandRow="1"/>
              <a:tblGrid>
                <a:gridCol w="453052"/>
                <a:gridCol w="6290645"/>
                <a:gridCol w="2728513"/>
                <a:gridCol w="2409110"/>
              </a:tblGrid>
              <a:tr h="487665">
                <a:tc>
                  <a:txBody>
                    <a:bodyPr/>
                    <a:lstStyle/>
                    <a:p>
                      <a:pPr algn="ctr">
                        <a:spcAft>
                          <a:spcPts val="0"/>
                        </a:spcAft>
                      </a:pPr>
                      <a:r>
                        <a:rPr lang="es-PE" sz="2400" b="1" i="1" dirty="0">
                          <a:effectLst/>
                          <a:latin typeface="Calibri" panose="020F0502020204030204" pitchFamily="34" charset="0"/>
                          <a:ea typeface="Calibri" panose="020F0502020204030204" pitchFamily="34" charset="0"/>
                          <a:cs typeface="Arial" panose="020B0604020202020204" pitchFamily="34" charset="0"/>
                        </a:rPr>
                        <a:t> </a:t>
                      </a:r>
                      <a:endParaRPr lang="es-E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400" b="1" dirty="0">
                          <a:effectLst/>
                          <a:latin typeface="Calibri" panose="020F0502020204030204" pitchFamily="34" charset="0"/>
                          <a:ea typeface="Calibri" panose="020F0502020204030204" pitchFamily="34" charset="0"/>
                          <a:cs typeface="Arial" panose="020B0604020202020204" pitchFamily="34" charset="0"/>
                        </a:rPr>
                        <a:t>ENTIDADES</a:t>
                      </a:r>
                      <a:endParaRPr lang="es-E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400" b="1" dirty="0">
                          <a:effectLst/>
                          <a:latin typeface="Calibri" panose="020F0502020204030204" pitchFamily="34" charset="0"/>
                          <a:ea typeface="Calibri" panose="020F0502020204030204" pitchFamily="34" charset="0"/>
                          <a:cs typeface="Arial" panose="020B0604020202020204" pitchFamily="34" charset="0"/>
                        </a:rPr>
                        <a:t>PLAZOS</a:t>
                      </a:r>
                      <a:endParaRPr lang="es-E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000" b="1" dirty="0">
                          <a:effectLst/>
                          <a:latin typeface="Calibri" panose="020F0502020204030204" pitchFamily="34" charset="0"/>
                          <a:ea typeface="Calibri" panose="020F0502020204030204" pitchFamily="34" charset="0"/>
                          <a:cs typeface="Arial" panose="020B0604020202020204" pitchFamily="34" charset="0"/>
                        </a:rPr>
                        <a:t>HORARIO DE ATENCIÓN</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330">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1.</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Gobiernos Locales, Sociedades de Beneficencia Pública e Institutos Viales Provinciales comprendidas en las Regiones de Apurímac, Cajamarca, Loreto, Lambayeque, Tacna y Huánuco.</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días 28, 29 de enero y 01 y 02 de febrero del 2016.</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PE" sz="2000" b="1" dirty="0">
                          <a:effectLst/>
                          <a:latin typeface="Calibri" panose="020F0502020204030204" pitchFamily="34" charset="0"/>
                          <a:ea typeface="Calibri" panose="020F0502020204030204" pitchFamily="34" charset="0"/>
                          <a:cs typeface="Arial" panose="020B0604020202020204" pitchFamily="34" charset="0"/>
                        </a:rPr>
                        <a:t> </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8:30 am. a 1:00 pm.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y de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2:00 pm. a 5:15 pm.</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330">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2.</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Gobiernos Locales, Sociedades de Beneficencia Pública e Institutos Viales Provinciales comprendidas en las Regiones de Cusco, La Libertad, Madre de Dios, Pasco, Ucayali, San Martin, y Tumbes.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días 03, 04, 05 y 08 febrero del 2016.</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8:30 am. a 1:00 pm.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y de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2:00 pm. a 5:15 pm.</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1498">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3.</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Gobiernos Locales, Sociedades de Beneficencia Pública e Institutos Viales Provinciales comprendidas en las Regiones de Arequipa, Huancavelica, Junín  y Piura.</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días 09, 10, 11 y 12 de febrero del 2016.</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8:30 am. a 1:00 pm.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y de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2:00 pm. a 5:15 pm</a:t>
                      </a:r>
                      <a:r>
                        <a:rPr lang="es-PE" sz="1800" dirty="0" smtClean="0">
                          <a:effectLst/>
                          <a:latin typeface="Calibri" panose="020F0502020204030204" pitchFamily="34" charset="0"/>
                          <a:ea typeface="Calibri" panose="020F0502020204030204" pitchFamily="34" charset="0"/>
                          <a:cs typeface="Arial" panose="020B0604020202020204" pitchFamily="34" charset="0"/>
                        </a:rPr>
                        <a:t>.</a:t>
                      </a:r>
                    </a:p>
                    <a:p>
                      <a:pPr algn="ctr">
                        <a:spcAft>
                          <a:spcPts val="0"/>
                        </a:spcAft>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1498">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4.</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Gobiernos Locales, Sociedades de Beneficencia Pública e Institutos Viales Provinciales comprendidas en las Regiones de Ancash, Ayacucho y Puno</a:t>
                      </a:r>
                      <a:r>
                        <a:rPr lang="es-PE" sz="1800" dirty="0">
                          <a:solidFill>
                            <a:srgbClr val="4F81BD"/>
                          </a:solidFill>
                          <a:effectLst/>
                          <a:latin typeface="Calibri" panose="020F0502020204030204" pitchFamily="34" charset="0"/>
                          <a:ea typeface="Calibri" panose="020F0502020204030204" pitchFamily="34" charset="0"/>
                          <a:cs typeface="Arial" panose="020B0604020202020204" pitchFamily="34" charset="0"/>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días 15, 16, 17 y 18 de febrero del 2016.</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8:30 am. a 1:00 pm.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y de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2:00 pm. a 5:15 pm</a:t>
                      </a:r>
                      <a:r>
                        <a:rPr lang="es-PE" sz="1800" dirty="0" smtClean="0">
                          <a:effectLst/>
                          <a:latin typeface="Calibri" panose="020F0502020204030204" pitchFamily="34" charset="0"/>
                          <a:ea typeface="Calibri" panose="020F0502020204030204" pitchFamily="34" charset="0"/>
                          <a:cs typeface="Arial" panose="020B0604020202020204" pitchFamily="34" charset="0"/>
                        </a:rPr>
                        <a:t>.</a:t>
                      </a:r>
                      <a:endParaRPr lang="es-ES" sz="1800" dirty="0" smtClean="0">
                        <a:effectLst/>
                        <a:latin typeface="Calibri" panose="020F0502020204030204" pitchFamily="34" charset="0"/>
                        <a:ea typeface="Calibri" panose="020F0502020204030204" pitchFamily="34" charset="0"/>
                        <a:cs typeface="Arial" panose="020B0604020202020204" pitchFamily="34" charset="0"/>
                      </a:endParaRPr>
                    </a:p>
                    <a:p>
                      <a:pPr algn="ctr">
                        <a:spcAft>
                          <a:spcPts val="0"/>
                        </a:spcAft>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330">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5.</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a:effectLst/>
                          <a:latin typeface="Calibri" panose="020F0502020204030204" pitchFamily="34" charset="0"/>
                          <a:ea typeface="Calibri" panose="020F0502020204030204" pitchFamily="34" charset="0"/>
                          <a:cs typeface="Arial" panose="020B0604020202020204" pitchFamily="34" charset="0"/>
                        </a:rPr>
                        <a:t>Gobiernos Locales, Sociedades de Beneficencia Pública e Institutos Viales Provinciales comprendidas en las Regiones de Amazonas, Ica, Moquegua, Lima y Callao Y Mancomunidades Municipales (MM)  que recibieron recursos.</a:t>
                      </a:r>
                      <a:endParaRPr lang="es-ES" sz="180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días 19, 22, 23 y 24 de febrero del 2016.</a:t>
                      </a: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8:30 am. a 1:00 pm.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y de</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dirty="0">
                          <a:effectLst/>
                          <a:latin typeface="Calibri" panose="020F0502020204030204" pitchFamily="34" charset="0"/>
                          <a:ea typeface="Calibri" panose="020F0502020204030204" pitchFamily="34" charset="0"/>
                          <a:cs typeface="Arial" panose="020B0604020202020204" pitchFamily="34" charset="0"/>
                        </a:rPr>
                        <a:t>2:00 pm. a 5:15 pm.</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80177829"/>
      </p:ext>
    </p:extLst>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24</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Rectangle 1"/>
          <p:cNvSpPr>
            <a:spLocks noChangeArrowheads="1"/>
          </p:cNvSpPr>
          <p:nvPr/>
        </p:nvSpPr>
        <p:spPr bwMode="auto">
          <a:xfrm>
            <a:off x="407368" y="1450806"/>
            <a:ext cx="1144927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PE" altLang="es-ES" sz="40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Arial" panose="020B0604020202020204" pitchFamily="34" charset="0"/>
              </a:rPr>
              <a:t>DIRECCIÓN DE GOBIERNOS LOCALES</a:t>
            </a:r>
            <a:endParaRPr kumimoji="0" lang="es-ES" altLang="es-ES" sz="4000" b="0" i="0" u="none" strike="noStrike" cap="none" normalizeH="0" baseline="0" dirty="0" smtClean="0">
              <a:ln>
                <a:noFill/>
              </a:ln>
              <a:solidFill>
                <a:schemeClr val="tx1"/>
              </a:solidFill>
              <a:effectLst/>
              <a:latin typeface="Calibri" panose="020F0502020204030204"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lang="es-PE" altLang="es-ES" sz="2000" i="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s-PE" sz="2800" b="0" i="0" dirty="0" smtClean="0">
                <a:latin typeface="Calibri" panose="020F0502020204030204" pitchFamily="34" charset="0"/>
              </a:rPr>
              <a:t>Cronograma de Recepción y/o Presentación de </a:t>
            </a:r>
            <a:r>
              <a:rPr lang="es-PE" sz="2800" i="0" dirty="0" smtClean="0">
                <a:latin typeface="Calibri" panose="020F0502020204030204" pitchFamily="34" charset="0"/>
              </a:rPr>
              <a:t>Información Contable de Cierre Correspondiente al Período 2015</a:t>
            </a:r>
            <a:r>
              <a:rPr lang="es-PE" sz="2800" b="0" i="0" dirty="0" smtClean="0">
                <a:latin typeface="Calibri" panose="020F0502020204030204" pitchFamily="34" charset="0"/>
              </a:rPr>
              <a:t> para Los Gobiernos Locales, Centros Poblados, Sociedades de Beneficencia Pública, Institutos Viales Provinciales y Mancomunidades Municipales para la Elaboración de la Cuenta General de </a:t>
            </a:r>
            <a:r>
              <a:rPr lang="es-PE" sz="2800" b="0" i="0" dirty="0">
                <a:latin typeface="Calibri" panose="020F0502020204030204" pitchFamily="34" charset="0"/>
              </a:rPr>
              <a:t>l</a:t>
            </a:r>
            <a:r>
              <a:rPr lang="es-PE" sz="2800" b="0" i="0" dirty="0" smtClean="0">
                <a:latin typeface="Calibri" panose="020F0502020204030204" pitchFamily="34" charset="0"/>
              </a:rPr>
              <a:t>a República, conforme a </a:t>
            </a:r>
            <a:r>
              <a:rPr lang="es-PE" sz="2800" b="0" i="0" dirty="0">
                <a:latin typeface="Calibri" panose="020F0502020204030204" pitchFamily="34" charset="0"/>
              </a:rPr>
              <a:t>l</a:t>
            </a:r>
            <a:r>
              <a:rPr lang="es-PE" sz="2800" b="0" i="0" dirty="0" smtClean="0">
                <a:latin typeface="Calibri" panose="020F0502020204030204" pitchFamily="34" charset="0"/>
              </a:rPr>
              <a:t>os plazos siguientes:</a:t>
            </a:r>
            <a:endParaRPr lang="es-ES" sz="2800" b="0" i="0" dirty="0">
              <a:latin typeface="Calibri" panose="020F0502020204030204" pitchFamily="34" charset="0"/>
            </a:endParaRPr>
          </a:p>
        </p:txBody>
      </p:sp>
    </p:spTree>
    <p:extLst>
      <p:ext uri="{BB962C8B-B14F-4D97-AF65-F5344CB8AC3E}">
        <p14:creationId xmlns:p14="http://schemas.microsoft.com/office/powerpoint/2010/main" val="2328445205"/>
      </p:ext>
    </p:extLst>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25</a:t>
            </a:fld>
            <a:endParaRPr lang="es-PE"/>
          </a:p>
        </p:txBody>
      </p:sp>
      <p:graphicFrame>
        <p:nvGraphicFramePr>
          <p:cNvPr id="11" name="Tabla 10"/>
          <p:cNvGraphicFramePr>
            <a:graphicFrameLocks noGrp="1"/>
          </p:cNvGraphicFramePr>
          <p:nvPr>
            <p:extLst>
              <p:ext uri="{D42A27DB-BD31-4B8C-83A1-F6EECF244321}">
                <p14:modId xmlns:p14="http://schemas.microsoft.com/office/powerpoint/2010/main" val="1705768182"/>
              </p:ext>
            </p:extLst>
          </p:nvPr>
        </p:nvGraphicFramePr>
        <p:xfrm>
          <a:off x="191344" y="695198"/>
          <a:ext cx="11855876" cy="5614122"/>
        </p:xfrm>
        <a:graphic>
          <a:graphicData uri="http://schemas.openxmlformats.org/drawingml/2006/table">
            <a:tbl>
              <a:tblPr firstRow="1" firstCol="1" bandRow="1"/>
              <a:tblGrid>
                <a:gridCol w="360040"/>
                <a:gridCol w="6264696"/>
                <a:gridCol w="2952328"/>
                <a:gridCol w="2278812"/>
              </a:tblGrid>
              <a:tr h="429300">
                <a:tc>
                  <a:txBody>
                    <a:bodyPr/>
                    <a:lstStyle/>
                    <a:p>
                      <a:pPr algn="ctr">
                        <a:spcAft>
                          <a:spcPts val="0"/>
                        </a:spcAft>
                      </a:pPr>
                      <a:r>
                        <a:rPr lang="es-PE" sz="1800" b="1" i="0" dirty="0">
                          <a:effectLst/>
                          <a:latin typeface="Calibri" panose="020F0502020204030204" pitchFamily="34" charset="0"/>
                          <a:ea typeface="Calibri" panose="020F0502020204030204" pitchFamily="34" charset="0"/>
                          <a:cs typeface="Times New Roman" panose="02020603050405020304" pitchFamily="18" charset="0"/>
                        </a:rPr>
                        <a:t>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400" b="1" i="0" dirty="0">
                          <a:effectLst/>
                          <a:latin typeface="Calibri" panose="020F0502020204030204" pitchFamily="34" charset="0"/>
                          <a:ea typeface="Calibri" panose="020F0502020204030204" pitchFamily="34" charset="0"/>
                          <a:cs typeface="Times New Roman" panose="02020603050405020304" pitchFamily="18" charset="0"/>
                        </a:rPr>
                        <a:t>ENTIDADES</a:t>
                      </a:r>
                      <a:endParaRPr lang="es-ES"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400" b="1" i="0" dirty="0">
                          <a:effectLst/>
                          <a:latin typeface="Calibri" panose="020F0502020204030204" pitchFamily="34" charset="0"/>
                          <a:ea typeface="Calibri" panose="020F0502020204030204" pitchFamily="34" charset="0"/>
                          <a:cs typeface="Times New Roman" panose="02020603050405020304" pitchFamily="18" charset="0"/>
                        </a:rPr>
                        <a:t>PLAZOS</a:t>
                      </a:r>
                      <a:endParaRPr lang="es-ES" sz="24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2000" b="1" i="0" dirty="0">
                          <a:effectLst/>
                          <a:latin typeface="Calibri" panose="020F0502020204030204" pitchFamily="34" charset="0"/>
                          <a:ea typeface="Calibri" panose="020F0502020204030204" pitchFamily="34" charset="0"/>
                          <a:cs typeface="Times New Roman" panose="02020603050405020304" pitchFamily="18" charset="0"/>
                        </a:rPr>
                        <a:t>HORARIO DE ATENCIÓN</a:t>
                      </a:r>
                      <a:endParaRPr lang="es-ES" sz="20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6654">
                <a:tc>
                  <a:txBody>
                    <a:bodyPr/>
                    <a:lstStyle/>
                    <a:p>
                      <a:pPr algn="just">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1.</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Gobiernos Locales, Sociedades de Beneficencia Pública e Institutos Viales Provinciales comprendidas en las Regiones de Apurímac, Cajamarca, Loreto, Lambayeque, Tacna y Huánuco.</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i="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Los días 03, 04, 07 y 08 de marzo del 2016.</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s-PE" sz="2000" b="1" i="0" dirty="0">
                          <a:effectLst/>
                          <a:latin typeface="Calibri" panose="020F0502020204030204" pitchFamily="34" charset="0"/>
                          <a:ea typeface="Calibri" panose="020F0502020204030204" pitchFamily="34" charset="0"/>
                          <a:cs typeface="Times New Roman" panose="02020603050405020304" pitchFamily="18" charset="0"/>
                        </a:rPr>
                        <a:t> </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8:30 am. a 1:00 pm.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y de</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2:00 pm. a 5:15 pm.</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6654">
                <a:tc>
                  <a:txBody>
                    <a:bodyPr/>
                    <a:lstStyle/>
                    <a:p>
                      <a:pPr algn="just">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i="0">
                          <a:effectLst/>
                          <a:latin typeface="Calibri" panose="020F0502020204030204" pitchFamily="34" charset="0"/>
                          <a:ea typeface="Calibri" panose="020F0502020204030204" pitchFamily="34" charset="0"/>
                          <a:cs typeface="Times New Roman" panose="02020603050405020304" pitchFamily="18" charset="0"/>
                        </a:rPr>
                        <a:t>Gobiernos Locales, Sociedades de Beneficencia Pública e Institutos Viales Provinciales comprendidas en las Regiones de Cusco, La Libertad, Madre de Dios, Pasco, Ucayali, San Martin, y Tumbes.</a:t>
                      </a:r>
                      <a:endParaRPr lang="es-ES" sz="1800" i="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i="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Los días 09, 10, 11 y 14 de marzo del 2016</a:t>
                      </a:r>
                      <a:r>
                        <a:rPr lang="es-PE" sz="2000" b="1" i="0" dirty="0">
                          <a:effectLst/>
                          <a:latin typeface="Calibri" panose="020F0502020204030204" pitchFamily="34" charset="0"/>
                          <a:ea typeface="Calibri" panose="020F0502020204030204" pitchFamily="34" charset="0"/>
                          <a:cs typeface="Times New Roman" panose="02020603050405020304" pitchFamily="18" charset="0"/>
                        </a:rPr>
                        <a:t>.</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8:30 am. a 1:00 pm.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y de</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2:00 pm. a 5:15 pm.</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6654">
                <a:tc>
                  <a:txBody>
                    <a:bodyPr/>
                    <a:lstStyle/>
                    <a:p>
                      <a:pPr algn="just">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3.</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i="0">
                          <a:effectLst/>
                          <a:latin typeface="Calibri" panose="020F0502020204030204" pitchFamily="34" charset="0"/>
                          <a:ea typeface="Calibri" panose="020F0502020204030204" pitchFamily="34" charset="0"/>
                          <a:cs typeface="Times New Roman" panose="02020603050405020304" pitchFamily="18" charset="0"/>
                        </a:rPr>
                        <a:t>Gobiernos Locales, Sociedades de Beneficencia Pública e Institutos Viales Provinciales comprendidas en las Regiones de Arequipa, Huancavelica, Junín  y Piura.</a:t>
                      </a:r>
                      <a:endParaRPr lang="es-ES" sz="1800" i="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i="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Los días 15, 16 y 17 de marzo del 2016.</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8:30 am. a 1:00 pm.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y de</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2:00 pm. a 5:15 pm.</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6654">
                <a:tc>
                  <a:txBody>
                    <a:bodyPr/>
                    <a:lstStyle/>
                    <a:p>
                      <a:pPr algn="just">
                        <a:spcAft>
                          <a:spcPts val="0"/>
                        </a:spcAft>
                      </a:pPr>
                      <a:r>
                        <a:rPr lang="es-PE" sz="1800" i="0">
                          <a:effectLst/>
                          <a:latin typeface="Calibri" panose="020F0502020204030204" pitchFamily="34" charset="0"/>
                          <a:ea typeface="Calibri" panose="020F0502020204030204" pitchFamily="34" charset="0"/>
                          <a:cs typeface="Times New Roman" panose="02020603050405020304" pitchFamily="18" charset="0"/>
                        </a:rPr>
                        <a:t>4.</a:t>
                      </a:r>
                      <a:endParaRPr lang="es-ES" sz="1800" i="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i="0">
                          <a:effectLst/>
                          <a:latin typeface="Calibri" panose="020F0502020204030204" pitchFamily="34" charset="0"/>
                          <a:ea typeface="Calibri" panose="020F0502020204030204" pitchFamily="34" charset="0"/>
                          <a:cs typeface="Times New Roman" panose="02020603050405020304" pitchFamily="18" charset="0"/>
                        </a:rPr>
                        <a:t>Gobiernos Locales, Sociedades de Beneficencia Pública e Institutos Viales Provinciales comprendidas en las Regiones de Ancash, Ayacucho y Puno</a:t>
                      </a:r>
                      <a:r>
                        <a:rPr lang="es-PE" sz="1800" i="0">
                          <a:solidFill>
                            <a:srgbClr val="4F81BD"/>
                          </a:solidFill>
                          <a:effectLst/>
                          <a:latin typeface="Calibri" panose="020F0502020204030204" pitchFamily="34" charset="0"/>
                          <a:ea typeface="Calibri" panose="020F0502020204030204" pitchFamily="34" charset="0"/>
                          <a:cs typeface="Times New Roman" panose="02020603050405020304" pitchFamily="18" charset="0"/>
                        </a:rPr>
                        <a:t>.</a:t>
                      </a:r>
                      <a:endParaRPr lang="es-ES" sz="1800" i="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i="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Los días 18, 21 y 22 de marzo del 2016.</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8:30 am. a 1:00 pm.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y de</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2:00 pm. a 5:15 pm.</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6654">
                <a:tc>
                  <a:txBody>
                    <a:bodyPr/>
                    <a:lstStyle/>
                    <a:p>
                      <a:pPr algn="just">
                        <a:spcAft>
                          <a:spcPts val="0"/>
                        </a:spcAft>
                      </a:pPr>
                      <a:r>
                        <a:rPr lang="es-PE" sz="1800" i="0">
                          <a:effectLst/>
                          <a:latin typeface="Calibri" panose="020F0502020204030204" pitchFamily="34" charset="0"/>
                          <a:ea typeface="Calibri" panose="020F0502020204030204" pitchFamily="34" charset="0"/>
                          <a:cs typeface="Times New Roman" panose="02020603050405020304" pitchFamily="18" charset="0"/>
                        </a:rPr>
                        <a:t>5.</a:t>
                      </a:r>
                      <a:endParaRPr lang="es-ES" sz="1800" i="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Gobiernos Locales, Sociedades de Beneficencia Pública e Institutos Viales Provinciales comprendidas en las Regiones de Amazonas, Ica, Moquegua, Lima y Callao, CP y Mancomunidades Municipales (MM)  que recibieron recursos.</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PE" sz="2000" b="1" i="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Los días 23, 28 y 29 de marzo del 2016.</a:t>
                      </a:r>
                      <a:endParaRPr lang="es-ES" sz="20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8:30 am. a 1:00 pm. </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y de</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r>
                        <a:rPr lang="es-PE" sz="1800" i="0" dirty="0">
                          <a:effectLst/>
                          <a:latin typeface="Calibri" panose="020F0502020204030204" pitchFamily="34" charset="0"/>
                          <a:ea typeface="Calibri" panose="020F0502020204030204" pitchFamily="34" charset="0"/>
                          <a:cs typeface="Times New Roman" panose="02020603050405020304" pitchFamily="18" charset="0"/>
                        </a:rPr>
                        <a:t>2:00 pm. a 5:15 pm.</a:t>
                      </a:r>
                      <a:endParaRPr lang="es-ES" sz="18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23678139"/>
      </p:ext>
    </p:extLst>
  </p:cSld>
  <p:clrMapOvr>
    <a:masterClrMapping/>
  </p:clrMapOvr>
  <p:transition spd="med">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pPr>
              <a:defRPr/>
            </a:pPr>
            <a:fld id="{39A54F2E-DD53-4C9A-A466-519D4A3D0DC1}" type="slidenum">
              <a:rPr lang="es-PE" smtClean="0"/>
              <a:pPr>
                <a:defRPr/>
              </a:pPr>
              <a:t>26</a:t>
            </a:fld>
            <a:endParaRPr lang="es-PE"/>
          </a:p>
        </p:txBody>
      </p:sp>
      <p:grpSp>
        <p:nvGrpSpPr>
          <p:cNvPr id="3" name="10 Grupo"/>
          <p:cNvGrpSpPr>
            <a:grpSpLocks/>
          </p:cNvGrpSpPr>
          <p:nvPr/>
        </p:nvGrpSpPr>
        <p:grpSpPr bwMode="auto">
          <a:xfrm>
            <a:off x="1809751" y="285751"/>
            <a:ext cx="5000625" cy="785813"/>
            <a:chOff x="358433" y="261883"/>
            <a:chExt cx="5262850" cy="857197"/>
          </a:xfrm>
        </p:grpSpPr>
        <p:grpSp>
          <p:nvGrpSpPr>
            <p:cNvPr id="4" name="Group 6"/>
            <p:cNvGrpSpPr>
              <a:grpSpLocks noChangeAspect="1"/>
            </p:cNvGrpSpPr>
            <p:nvPr/>
          </p:nvGrpSpPr>
          <p:grpSpPr bwMode="auto">
            <a:xfrm>
              <a:off x="358433" y="261883"/>
              <a:ext cx="608720" cy="857197"/>
              <a:chOff x="4330" y="1010"/>
              <a:chExt cx="1905" cy="3175"/>
            </a:xfrm>
          </p:grpSpPr>
          <p:pic>
            <p:nvPicPr>
              <p:cNvPr id="9" name="Picture 7" descr="http://www.peruembassy-uk.com/Images/Escudo.gif"/>
              <p:cNvPicPr>
                <a:picLocks noChangeAspect="1" noChangeArrowheads="1"/>
              </p:cNvPicPr>
              <p:nvPr/>
            </p:nvPicPr>
            <p:blipFill>
              <a:blip r:embed="rId2" r:link="rId3" cstate="print">
                <a:lum bright="12000"/>
              </a:blip>
              <a:srcRect/>
              <a:stretch>
                <a:fillRect/>
              </a:stretch>
            </p:blipFill>
            <p:spPr bwMode="auto">
              <a:xfrm>
                <a:off x="4330" y="1804"/>
                <a:ext cx="1905" cy="2381"/>
              </a:xfrm>
              <a:prstGeom prst="rect">
                <a:avLst/>
              </a:prstGeom>
              <a:noFill/>
              <a:ln w="9525">
                <a:noFill/>
                <a:miter lim="800000"/>
                <a:headEnd/>
                <a:tailEnd/>
              </a:ln>
            </p:spPr>
          </p:pic>
          <p:sp>
            <p:nvSpPr>
              <p:cNvPr id="10" name="WordArt 8"/>
              <p:cNvSpPr>
                <a:spLocks noChangeAspect="1" noChangeArrowheads="1" noChangeShapeType="1" noTextEdit="1"/>
              </p:cNvSpPr>
              <p:nvPr/>
            </p:nvSpPr>
            <p:spPr bwMode="auto">
              <a:xfrm>
                <a:off x="4615" y="1010"/>
                <a:ext cx="1440" cy="720"/>
              </a:xfrm>
              <a:prstGeom prst="rect">
                <a:avLst/>
              </a:prstGeom>
            </p:spPr>
            <p:txBody>
              <a:bodyPr spcFirstLastPara="1" wrap="none" fromWordArt="1">
                <a:prstTxWarp prst="textArchUp">
                  <a:avLst>
                    <a:gd name="adj" fmla="val 11088308"/>
                  </a:avLst>
                </a:prstTxWarp>
              </a:bodyPr>
              <a:lstStyle/>
              <a:p>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a:cs typeface="Calibri"/>
                  </a:rPr>
                  <a:t>REPUBLICA DEL PERU</a:t>
                </a:r>
              </a:p>
            </p:txBody>
          </p:sp>
        </p:grpSp>
        <p:sp>
          <p:nvSpPr>
            <p:cNvPr id="5" name="Rectangle 9"/>
            <p:cNvSpPr>
              <a:spLocks noChangeArrowheads="1"/>
            </p:cNvSpPr>
            <p:nvPr/>
          </p:nvSpPr>
          <p:spPr bwMode="auto">
            <a:xfrm>
              <a:off x="4181100" y="332884"/>
              <a:ext cx="1440183" cy="720391"/>
            </a:xfrm>
            <a:prstGeom prst="rect">
              <a:avLst/>
            </a:prstGeom>
            <a:solidFill>
              <a:schemeClr val="bg1">
                <a:lumMod val="75000"/>
              </a:schemeClr>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Dirección General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Contabilidad Pública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6" name="Rectangle 10"/>
            <p:cNvSpPr>
              <a:spLocks noChangeArrowheads="1"/>
            </p:cNvSpPr>
            <p:nvPr/>
          </p:nvSpPr>
          <p:spPr bwMode="auto">
            <a:xfrm>
              <a:off x="1770214" y="332884"/>
              <a:ext cx="1359987" cy="720391"/>
            </a:xfrm>
            <a:prstGeom prst="rect">
              <a:avLst/>
            </a:prstGeom>
            <a:solidFill>
              <a:srgbClr val="404040"/>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Ministerio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Economía y Finanzas</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7" name="Rectangle 11"/>
            <p:cNvSpPr>
              <a:spLocks noChangeArrowheads="1"/>
            </p:cNvSpPr>
            <p:nvPr/>
          </p:nvSpPr>
          <p:spPr bwMode="auto">
            <a:xfrm>
              <a:off x="1041769" y="332884"/>
              <a:ext cx="728445" cy="720391"/>
            </a:xfrm>
            <a:prstGeom prst="rect">
              <a:avLst/>
            </a:prstGeom>
            <a:solidFill>
              <a:schemeClr val="accent2"/>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PERÚ</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8" name="Rectangle 9"/>
            <p:cNvSpPr>
              <a:spLocks noChangeArrowheads="1"/>
            </p:cNvSpPr>
            <p:nvPr/>
          </p:nvSpPr>
          <p:spPr bwMode="auto">
            <a:xfrm>
              <a:off x="3135213" y="332884"/>
              <a:ext cx="1045887" cy="720391"/>
            </a:xfrm>
            <a:prstGeom prst="rect">
              <a:avLst/>
            </a:prstGeom>
            <a:solidFill>
              <a:srgbClr val="808080"/>
            </a:solidFill>
            <a:ln w="9525">
              <a:noFill/>
              <a:miter lim="800000"/>
              <a:headEnd/>
              <a:tailEnd/>
            </a:ln>
          </p:spPr>
          <p:txBody>
            <a:bodyPr lIns="80010" tIns="40005" rIns="80010" bIns="40005" anchor="ctr"/>
            <a:lstStyle/>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Viceministro</a:t>
              </a:r>
            </a:p>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de Hacienda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grpSp>
      <p:sp>
        <p:nvSpPr>
          <p:cNvPr id="11" name="2 CuadroTexto"/>
          <p:cNvSpPr txBox="1">
            <a:spLocks noChangeArrowheads="1"/>
          </p:cNvSpPr>
          <p:nvPr/>
        </p:nvSpPr>
        <p:spPr bwMode="auto">
          <a:xfrm>
            <a:off x="551384" y="1052737"/>
            <a:ext cx="11089231" cy="5170646"/>
          </a:xfrm>
          <a:prstGeom prst="rect">
            <a:avLst/>
          </a:prstGeom>
          <a:noFill/>
          <a:ln w="9525">
            <a:noFill/>
            <a:miter lim="800000"/>
            <a:headEnd/>
            <a:tailEnd/>
          </a:ln>
        </p:spPr>
        <p:txBody>
          <a:bodyPr wrap="square">
            <a:spAutoFit/>
          </a:bodyPr>
          <a:lstStyle/>
          <a:p>
            <a:pPr algn="ctr"/>
            <a:r>
              <a:rPr lang="es-ES" sz="5400" i="0" dirty="0">
                <a:latin typeface="Calibri" pitchFamily="34" charset="0"/>
                <a:ea typeface="Calibri" pitchFamily="34" charset="0"/>
                <a:cs typeface="Calibri" pitchFamily="34" charset="0"/>
                <a:hlinkClick r:id="rId4" action="ppaction://hlinkfile"/>
              </a:rPr>
              <a:t>Resolución Directoral</a:t>
            </a:r>
          </a:p>
          <a:p>
            <a:pPr algn="ctr"/>
            <a:r>
              <a:rPr lang="es-ES" sz="4000" i="0" dirty="0">
                <a:latin typeface="Calibri" pitchFamily="34" charset="0"/>
                <a:ea typeface="Calibri" pitchFamily="34" charset="0"/>
                <a:cs typeface="Calibri" pitchFamily="34" charset="0"/>
                <a:hlinkClick r:id="rId4" action="ppaction://hlinkfile"/>
              </a:rPr>
              <a:t>N° 011-2015-EF/51.01</a:t>
            </a:r>
            <a:endParaRPr lang="es-ES" sz="4000" i="0" dirty="0">
              <a:latin typeface="Calibri" pitchFamily="34" charset="0"/>
              <a:ea typeface="Calibri" pitchFamily="34" charset="0"/>
              <a:cs typeface="Calibri" pitchFamily="34" charset="0"/>
            </a:endParaRPr>
          </a:p>
          <a:p>
            <a:endParaRPr lang="es-ES" sz="1800" b="0" i="0" dirty="0">
              <a:latin typeface="Calibri" pitchFamily="34" charset="0"/>
              <a:ea typeface="Calibri" pitchFamily="34" charset="0"/>
              <a:cs typeface="Calibri" pitchFamily="34" charset="0"/>
            </a:endParaRPr>
          </a:p>
          <a:p>
            <a:pPr algn="just"/>
            <a:r>
              <a:rPr lang="es-ES" sz="2800" b="0" i="0" dirty="0">
                <a:latin typeface="Calibri" panose="020F0502020204030204" pitchFamily="34" charset="0"/>
              </a:rPr>
              <a:t>Modifican la referencia de una (1) Unidad Impositiva Tributaria para efectuar el Castigo Directo e Indirecto.</a:t>
            </a:r>
          </a:p>
          <a:p>
            <a:pPr algn="just"/>
            <a:endParaRPr lang="es-ES" sz="1800" b="0" i="0" dirty="0">
              <a:latin typeface="Calibri" pitchFamily="34" charset="0"/>
              <a:ea typeface="Calibri" pitchFamily="34" charset="0"/>
              <a:cs typeface="Calibri" pitchFamily="34" charset="0"/>
            </a:endParaRPr>
          </a:p>
          <a:p>
            <a:pPr algn="just"/>
            <a:r>
              <a:rPr lang="es-ES" i="0" dirty="0">
                <a:latin typeface="Calibri" pitchFamily="34" charset="0"/>
                <a:ea typeface="Calibri" pitchFamily="34" charset="0"/>
                <a:cs typeface="Calibri" pitchFamily="34" charset="0"/>
              </a:rPr>
              <a:t>SE RESULEVE: </a:t>
            </a:r>
          </a:p>
          <a:p>
            <a:pPr marL="1530350" indent="-1530350"/>
            <a:r>
              <a:rPr lang="es-ES" b="0" i="0" dirty="0">
                <a:latin typeface="Calibri" pitchFamily="34" charset="0"/>
                <a:ea typeface="Calibri" pitchFamily="34" charset="0"/>
                <a:cs typeface="Calibri" pitchFamily="34" charset="0"/>
              </a:rPr>
              <a:t>Articulo 1°.- </a:t>
            </a:r>
            <a:r>
              <a:rPr lang="es-ES" b="0" i="0" dirty="0">
                <a:latin typeface="Calibri" panose="020F0502020204030204" pitchFamily="34" charset="0"/>
              </a:rPr>
              <a:t>Modificar la referencia de una (1) Unidad Impositiva Tributaria para efectuar el Castigo Directo</a:t>
            </a:r>
            <a:r>
              <a:rPr lang="es-ES" b="0" dirty="0">
                <a:latin typeface="Calibri" panose="020F0502020204030204" pitchFamily="34" charset="0"/>
              </a:rPr>
              <a:t>.</a:t>
            </a:r>
            <a:endParaRPr lang="es-ES" b="0" i="0" dirty="0">
              <a:latin typeface="Calibri" pitchFamily="34" charset="0"/>
              <a:ea typeface="Calibri" pitchFamily="34" charset="0"/>
              <a:cs typeface="Calibri" pitchFamily="34" charset="0"/>
            </a:endParaRPr>
          </a:p>
          <a:p>
            <a:pPr marL="1530350" indent="-1530350"/>
            <a:r>
              <a:rPr lang="es-ES" b="0" i="0" dirty="0">
                <a:latin typeface="Calibri" pitchFamily="34" charset="0"/>
                <a:ea typeface="Calibri" pitchFamily="34" charset="0"/>
                <a:cs typeface="Calibri" pitchFamily="34" charset="0"/>
              </a:rPr>
              <a:t>Articulo 2°.- </a:t>
            </a:r>
            <a:r>
              <a:rPr lang="es-ES" b="0" i="0" dirty="0">
                <a:latin typeface="Calibri" panose="020F0502020204030204" pitchFamily="34" charset="0"/>
              </a:rPr>
              <a:t>Modificar la referencia de una (1) Unidad Impositiva Tributaria para efectuar el Castigo Indirecto.</a:t>
            </a:r>
            <a:endParaRPr lang="es-ES" b="0" i="0" dirty="0">
              <a:latin typeface="Calibri" pitchFamily="34" charset="0"/>
              <a:ea typeface="Calibri" pitchFamily="34" charset="0"/>
              <a:cs typeface="Calibri" pitchFamily="34" charset="0"/>
            </a:endParaRPr>
          </a:p>
          <a:p>
            <a:pPr marL="1624013" indent="-1624013">
              <a:tabLst>
                <a:tab pos="1082675" algn="l"/>
              </a:tabLst>
            </a:pPr>
            <a:r>
              <a:rPr lang="es-ES" b="0" i="0" dirty="0">
                <a:latin typeface="Calibri" pitchFamily="34" charset="0"/>
                <a:ea typeface="Calibri" pitchFamily="34" charset="0"/>
                <a:cs typeface="Calibri" pitchFamily="34" charset="0"/>
              </a:rPr>
              <a:t>Articulo 3°.- </a:t>
            </a:r>
            <a:r>
              <a:rPr lang="es-ES" b="0" i="0" dirty="0">
                <a:latin typeface="Calibri" panose="020F0502020204030204" pitchFamily="34" charset="0"/>
              </a:rPr>
              <a:t>Publicación de la Resolución.</a:t>
            </a:r>
            <a:endParaRPr lang="es-ES" b="0" i="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751756830"/>
      </p:ext>
    </p:extLst>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39A54F2E-DD53-4C9A-A466-519D4A3D0DC1}" type="slidenum">
              <a:rPr lang="es-PE" smtClean="0"/>
              <a:pPr>
                <a:defRPr/>
              </a:pPr>
              <a:t>27</a:t>
            </a:fld>
            <a:endParaRPr lang="es-PE"/>
          </a:p>
        </p:txBody>
      </p:sp>
      <p:grpSp>
        <p:nvGrpSpPr>
          <p:cNvPr id="3" name="10 Grupo"/>
          <p:cNvGrpSpPr>
            <a:grpSpLocks/>
          </p:cNvGrpSpPr>
          <p:nvPr/>
        </p:nvGrpSpPr>
        <p:grpSpPr bwMode="auto">
          <a:xfrm>
            <a:off x="1809751" y="116633"/>
            <a:ext cx="5000625" cy="785813"/>
            <a:chOff x="358433" y="261883"/>
            <a:chExt cx="5262850" cy="857197"/>
          </a:xfrm>
        </p:grpSpPr>
        <p:grpSp>
          <p:nvGrpSpPr>
            <p:cNvPr id="4" name="Group 6"/>
            <p:cNvGrpSpPr>
              <a:grpSpLocks noChangeAspect="1"/>
            </p:cNvGrpSpPr>
            <p:nvPr/>
          </p:nvGrpSpPr>
          <p:grpSpPr bwMode="auto">
            <a:xfrm>
              <a:off x="358433" y="261883"/>
              <a:ext cx="608720" cy="857197"/>
              <a:chOff x="4330" y="1010"/>
              <a:chExt cx="1905" cy="3175"/>
            </a:xfrm>
          </p:grpSpPr>
          <p:pic>
            <p:nvPicPr>
              <p:cNvPr id="9" name="Picture 7" descr="http://www.peruembassy-uk.com/Images/Escudo.gif"/>
              <p:cNvPicPr>
                <a:picLocks noChangeAspect="1" noChangeArrowheads="1"/>
              </p:cNvPicPr>
              <p:nvPr/>
            </p:nvPicPr>
            <p:blipFill>
              <a:blip r:embed="rId2" r:link="rId3" cstate="print">
                <a:lum bright="12000"/>
              </a:blip>
              <a:srcRect/>
              <a:stretch>
                <a:fillRect/>
              </a:stretch>
            </p:blipFill>
            <p:spPr bwMode="auto">
              <a:xfrm>
                <a:off x="4330" y="1804"/>
                <a:ext cx="1905" cy="2381"/>
              </a:xfrm>
              <a:prstGeom prst="rect">
                <a:avLst/>
              </a:prstGeom>
              <a:noFill/>
              <a:ln w="9525">
                <a:noFill/>
                <a:miter lim="800000"/>
                <a:headEnd/>
                <a:tailEnd/>
              </a:ln>
            </p:spPr>
          </p:pic>
          <p:sp>
            <p:nvSpPr>
              <p:cNvPr id="10" name="WordArt 8"/>
              <p:cNvSpPr>
                <a:spLocks noChangeAspect="1" noChangeArrowheads="1" noChangeShapeType="1" noTextEdit="1"/>
              </p:cNvSpPr>
              <p:nvPr/>
            </p:nvSpPr>
            <p:spPr bwMode="auto">
              <a:xfrm>
                <a:off x="4615" y="1010"/>
                <a:ext cx="1440" cy="720"/>
              </a:xfrm>
              <a:prstGeom prst="rect">
                <a:avLst/>
              </a:prstGeom>
            </p:spPr>
            <p:txBody>
              <a:bodyPr spcFirstLastPara="1" wrap="none" fromWordArt="1">
                <a:prstTxWarp prst="textArchUp">
                  <a:avLst>
                    <a:gd name="adj" fmla="val 11088308"/>
                  </a:avLst>
                </a:prstTxWarp>
              </a:bodyPr>
              <a:lstStyle/>
              <a:p>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a:cs typeface="Calibri"/>
                  </a:rPr>
                  <a:t>REPUBLICA DEL PERU</a:t>
                </a:r>
              </a:p>
            </p:txBody>
          </p:sp>
        </p:grpSp>
        <p:sp>
          <p:nvSpPr>
            <p:cNvPr id="5" name="Rectangle 9"/>
            <p:cNvSpPr>
              <a:spLocks noChangeArrowheads="1"/>
            </p:cNvSpPr>
            <p:nvPr/>
          </p:nvSpPr>
          <p:spPr bwMode="auto">
            <a:xfrm>
              <a:off x="4181100" y="332884"/>
              <a:ext cx="1440183" cy="720391"/>
            </a:xfrm>
            <a:prstGeom prst="rect">
              <a:avLst/>
            </a:prstGeom>
            <a:solidFill>
              <a:schemeClr val="bg1">
                <a:lumMod val="75000"/>
              </a:schemeClr>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Dirección General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Contabilidad Pública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6" name="Rectangle 10"/>
            <p:cNvSpPr>
              <a:spLocks noChangeArrowheads="1"/>
            </p:cNvSpPr>
            <p:nvPr/>
          </p:nvSpPr>
          <p:spPr bwMode="auto">
            <a:xfrm>
              <a:off x="1770214" y="332884"/>
              <a:ext cx="1359987" cy="720391"/>
            </a:xfrm>
            <a:prstGeom prst="rect">
              <a:avLst/>
            </a:prstGeom>
            <a:solidFill>
              <a:srgbClr val="404040"/>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Ministerio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Economía y Finanzas</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7" name="Rectangle 11"/>
            <p:cNvSpPr>
              <a:spLocks noChangeArrowheads="1"/>
            </p:cNvSpPr>
            <p:nvPr/>
          </p:nvSpPr>
          <p:spPr bwMode="auto">
            <a:xfrm>
              <a:off x="1041769" y="332884"/>
              <a:ext cx="728445" cy="720391"/>
            </a:xfrm>
            <a:prstGeom prst="rect">
              <a:avLst/>
            </a:prstGeom>
            <a:solidFill>
              <a:schemeClr val="accent2"/>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PERÚ</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8" name="Rectangle 9"/>
            <p:cNvSpPr>
              <a:spLocks noChangeArrowheads="1"/>
            </p:cNvSpPr>
            <p:nvPr/>
          </p:nvSpPr>
          <p:spPr bwMode="auto">
            <a:xfrm>
              <a:off x="3135213" y="332884"/>
              <a:ext cx="1045887" cy="720391"/>
            </a:xfrm>
            <a:prstGeom prst="rect">
              <a:avLst/>
            </a:prstGeom>
            <a:solidFill>
              <a:srgbClr val="808080"/>
            </a:solidFill>
            <a:ln w="9525">
              <a:noFill/>
              <a:miter lim="800000"/>
              <a:headEnd/>
              <a:tailEnd/>
            </a:ln>
          </p:spPr>
          <p:txBody>
            <a:bodyPr lIns="80010" tIns="40005" rIns="80010" bIns="40005" anchor="ctr"/>
            <a:lstStyle/>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Viceministro</a:t>
              </a:r>
            </a:p>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de Hacienda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grpSp>
      <p:sp>
        <p:nvSpPr>
          <p:cNvPr id="11" name="2 CuadroTexto"/>
          <p:cNvSpPr txBox="1">
            <a:spLocks noChangeArrowheads="1"/>
          </p:cNvSpPr>
          <p:nvPr/>
        </p:nvSpPr>
        <p:spPr bwMode="auto">
          <a:xfrm>
            <a:off x="479376" y="1026016"/>
            <a:ext cx="10729191" cy="5355312"/>
          </a:xfrm>
          <a:prstGeom prst="rect">
            <a:avLst/>
          </a:prstGeom>
          <a:noFill/>
          <a:ln w="9525">
            <a:noFill/>
            <a:miter lim="800000"/>
            <a:headEnd/>
            <a:tailEnd/>
          </a:ln>
        </p:spPr>
        <p:txBody>
          <a:bodyPr wrap="square">
            <a:spAutoFit/>
          </a:bodyPr>
          <a:lstStyle/>
          <a:p>
            <a:r>
              <a:rPr lang="es-ES" sz="4000" i="0" dirty="0">
                <a:latin typeface="Calibri" pitchFamily="34" charset="0"/>
                <a:ea typeface="Calibri" pitchFamily="34" charset="0"/>
                <a:cs typeface="Calibri" pitchFamily="34" charset="0"/>
              </a:rPr>
              <a:t>INSTRUCTIVO N° 3</a:t>
            </a:r>
          </a:p>
          <a:p>
            <a:r>
              <a:rPr lang="es-ES" sz="3200" i="0" dirty="0">
                <a:latin typeface="Calibri" pitchFamily="34" charset="0"/>
                <a:ea typeface="Calibri" pitchFamily="34" charset="0"/>
                <a:cs typeface="Calibri" pitchFamily="34" charset="0"/>
              </a:rPr>
              <a:t>PROVISION Y CASTIGO DE CUENTAS INCOBRABLES</a:t>
            </a:r>
          </a:p>
          <a:p>
            <a:endParaRPr lang="es-ES" sz="1400" b="0" i="0" dirty="0">
              <a:latin typeface="Calibri" pitchFamily="34" charset="0"/>
              <a:ea typeface="Calibri" pitchFamily="34" charset="0"/>
              <a:cs typeface="Calibri" pitchFamily="34" charset="0"/>
            </a:endParaRPr>
          </a:p>
          <a:p>
            <a:pPr algn="just"/>
            <a:r>
              <a:rPr lang="es-ES" sz="2800" b="0" i="0" dirty="0">
                <a:latin typeface="Calibri" panose="020F0502020204030204" pitchFamily="34" charset="0"/>
              </a:rPr>
              <a:t>Aprobado con Resolución de Contaduría N° 067-97-EF/93.01</a:t>
            </a:r>
          </a:p>
          <a:p>
            <a:pPr algn="just"/>
            <a:endParaRPr lang="es-ES" sz="1200" b="0" i="0" dirty="0">
              <a:latin typeface="Calibri" pitchFamily="34" charset="0"/>
              <a:ea typeface="Calibri" pitchFamily="34" charset="0"/>
              <a:cs typeface="Calibri" pitchFamily="34" charset="0"/>
            </a:endParaRPr>
          </a:p>
          <a:p>
            <a:pPr algn="just"/>
            <a:r>
              <a:rPr lang="es-ES" i="0" dirty="0">
                <a:latin typeface="Calibri" pitchFamily="34" charset="0"/>
                <a:ea typeface="Calibri" pitchFamily="34" charset="0"/>
                <a:cs typeface="Calibri" pitchFamily="34" charset="0"/>
              </a:rPr>
              <a:t>DETERMINACION DEL CASTIGO DIRECTO</a:t>
            </a:r>
          </a:p>
          <a:p>
            <a:pPr algn="just"/>
            <a:r>
              <a:rPr lang="es-ES" i="0" u="sng" dirty="0">
                <a:latin typeface="Calibri" pitchFamily="34" charset="0"/>
                <a:ea typeface="Calibri" pitchFamily="34" charset="0"/>
                <a:cs typeface="Calibri" pitchFamily="34" charset="0"/>
              </a:rPr>
              <a:t>Factores Concurrentes</a:t>
            </a:r>
          </a:p>
          <a:p>
            <a:pPr algn="just"/>
            <a:r>
              <a:rPr lang="es-ES" b="0" i="0" dirty="0">
                <a:latin typeface="Calibri" pitchFamily="34" charset="0"/>
                <a:ea typeface="Calibri" pitchFamily="34" charset="0"/>
                <a:cs typeface="Calibri" pitchFamily="34" charset="0"/>
              </a:rPr>
              <a:t>Que se haya efectuado la respectiva provisión para cuentas de Cobranza Dudosa;</a:t>
            </a:r>
          </a:p>
          <a:p>
            <a:pPr algn="just"/>
            <a:endParaRPr lang="es-ES" b="0" i="0" dirty="0">
              <a:latin typeface="Calibri" pitchFamily="34" charset="0"/>
              <a:ea typeface="Calibri" pitchFamily="34" charset="0"/>
              <a:cs typeface="Calibri" pitchFamily="34" charset="0"/>
            </a:endParaRPr>
          </a:p>
          <a:p>
            <a:pPr algn="just"/>
            <a:r>
              <a:rPr lang="es-ES" b="0" i="0" dirty="0">
                <a:latin typeface="Calibri" pitchFamily="34" charset="0"/>
                <a:ea typeface="Calibri" pitchFamily="34" charset="0"/>
                <a:cs typeface="Calibri" pitchFamily="34" charset="0"/>
              </a:rPr>
              <a:t>Que se haya ejecutado la acción administrativa hasta el estado de establecer la </a:t>
            </a:r>
            <a:r>
              <a:rPr lang="es-ES" b="0" i="0" dirty="0" smtClean="0">
                <a:latin typeface="Calibri" pitchFamily="34" charset="0"/>
                <a:ea typeface="Calibri" pitchFamily="34" charset="0"/>
                <a:cs typeface="Calibri" pitchFamily="34" charset="0"/>
              </a:rPr>
              <a:t>incobrabilidad;</a:t>
            </a:r>
            <a:endParaRPr lang="es-ES" b="0" i="0" dirty="0">
              <a:latin typeface="Calibri" pitchFamily="34" charset="0"/>
              <a:ea typeface="Calibri" pitchFamily="34" charset="0"/>
              <a:cs typeface="Calibri" pitchFamily="34" charset="0"/>
            </a:endParaRPr>
          </a:p>
          <a:p>
            <a:pPr algn="just"/>
            <a:endParaRPr lang="es-ES" b="0" i="0" dirty="0">
              <a:latin typeface="Calibri" pitchFamily="34" charset="0"/>
              <a:ea typeface="Calibri" pitchFamily="34" charset="0"/>
              <a:cs typeface="Calibri" pitchFamily="34" charset="0"/>
            </a:endParaRPr>
          </a:p>
          <a:p>
            <a:pPr algn="just"/>
            <a:r>
              <a:rPr lang="es-ES" b="0" i="0" dirty="0">
                <a:latin typeface="Calibri" pitchFamily="34" charset="0"/>
                <a:ea typeface="Calibri" pitchFamily="34" charset="0"/>
                <a:cs typeface="Calibri" pitchFamily="34" charset="0"/>
              </a:rPr>
              <a:t>Que la deuda haya permanecido impaga por un tiempo no menor de un año, contado a partir de su </a:t>
            </a:r>
            <a:r>
              <a:rPr lang="es-ES" b="0" i="0" dirty="0" smtClean="0">
                <a:latin typeface="Calibri" pitchFamily="34" charset="0"/>
                <a:ea typeface="Calibri" pitchFamily="34" charset="0"/>
                <a:cs typeface="Calibri" pitchFamily="34" charset="0"/>
              </a:rPr>
              <a:t>exigibilidad; y</a:t>
            </a:r>
            <a:endParaRPr lang="es-ES" sz="2000" i="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532784173"/>
      </p:ext>
    </p:extLst>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39A54F2E-DD53-4C9A-A466-519D4A3D0DC1}" type="slidenum">
              <a:rPr lang="es-PE" smtClean="0"/>
              <a:pPr>
                <a:defRPr/>
              </a:pPr>
              <a:t>28</a:t>
            </a:fld>
            <a:endParaRPr lang="es-PE"/>
          </a:p>
        </p:txBody>
      </p:sp>
      <p:grpSp>
        <p:nvGrpSpPr>
          <p:cNvPr id="4" name="10 Grupo"/>
          <p:cNvGrpSpPr>
            <a:grpSpLocks/>
          </p:cNvGrpSpPr>
          <p:nvPr/>
        </p:nvGrpSpPr>
        <p:grpSpPr bwMode="auto">
          <a:xfrm>
            <a:off x="1809751" y="285751"/>
            <a:ext cx="5000625" cy="785813"/>
            <a:chOff x="358433" y="261883"/>
            <a:chExt cx="5262850" cy="857197"/>
          </a:xfrm>
        </p:grpSpPr>
        <p:grpSp>
          <p:nvGrpSpPr>
            <p:cNvPr id="5" name="Group 6"/>
            <p:cNvGrpSpPr>
              <a:grpSpLocks noChangeAspect="1"/>
            </p:cNvGrpSpPr>
            <p:nvPr/>
          </p:nvGrpSpPr>
          <p:grpSpPr bwMode="auto">
            <a:xfrm>
              <a:off x="358433" y="261883"/>
              <a:ext cx="608720" cy="857197"/>
              <a:chOff x="4330" y="1010"/>
              <a:chExt cx="1905" cy="3175"/>
            </a:xfrm>
          </p:grpSpPr>
          <p:pic>
            <p:nvPicPr>
              <p:cNvPr id="10" name="Picture 7" descr="http://www.peruembassy-uk.com/Images/Escudo.gif"/>
              <p:cNvPicPr>
                <a:picLocks noChangeAspect="1" noChangeArrowheads="1"/>
              </p:cNvPicPr>
              <p:nvPr/>
            </p:nvPicPr>
            <p:blipFill>
              <a:blip r:embed="rId2" r:link="rId3" cstate="print">
                <a:lum bright="12000"/>
              </a:blip>
              <a:srcRect/>
              <a:stretch>
                <a:fillRect/>
              </a:stretch>
            </p:blipFill>
            <p:spPr bwMode="auto">
              <a:xfrm>
                <a:off x="4330" y="1804"/>
                <a:ext cx="1905" cy="2381"/>
              </a:xfrm>
              <a:prstGeom prst="rect">
                <a:avLst/>
              </a:prstGeom>
              <a:noFill/>
              <a:ln w="9525">
                <a:noFill/>
                <a:miter lim="800000"/>
                <a:headEnd/>
                <a:tailEnd/>
              </a:ln>
            </p:spPr>
          </p:pic>
          <p:sp>
            <p:nvSpPr>
              <p:cNvPr id="11" name="WordArt 8"/>
              <p:cNvSpPr>
                <a:spLocks noChangeAspect="1" noChangeArrowheads="1" noChangeShapeType="1" noTextEdit="1"/>
              </p:cNvSpPr>
              <p:nvPr/>
            </p:nvSpPr>
            <p:spPr bwMode="auto">
              <a:xfrm>
                <a:off x="4615" y="1010"/>
                <a:ext cx="1440" cy="720"/>
              </a:xfrm>
              <a:prstGeom prst="rect">
                <a:avLst/>
              </a:prstGeom>
            </p:spPr>
            <p:txBody>
              <a:bodyPr spcFirstLastPara="1" wrap="none" fromWordArt="1">
                <a:prstTxWarp prst="textArchUp">
                  <a:avLst>
                    <a:gd name="adj" fmla="val 11088308"/>
                  </a:avLst>
                </a:prstTxWarp>
              </a:bodyPr>
              <a:lstStyle/>
              <a:p>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a:cs typeface="Calibri"/>
                  </a:rPr>
                  <a:t>REPUBLICA DEL PERU</a:t>
                </a:r>
              </a:p>
            </p:txBody>
          </p:sp>
        </p:grpSp>
        <p:sp>
          <p:nvSpPr>
            <p:cNvPr id="6" name="Rectangle 9"/>
            <p:cNvSpPr>
              <a:spLocks noChangeArrowheads="1"/>
            </p:cNvSpPr>
            <p:nvPr/>
          </p:nvSpPr>
          <p:spPr bwMode="auto">
            <a:xfrm>
              <a:off x="4181100" y="332884"/>
              <a:ext cx="1440183" cy="720391"/>
            </a:xfrm>
            <a:prstGeom prst="rect">
              <a:avLst/>
            </a:prstGeom>
            <a:solidFill>
              <a:schemeClr val="bg1">
                <a:lumMod val="75000"/>
              </a:schemeClr>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Dirección General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Contabilidad Pública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7" name="Rectangle 10"/>
            <p:cNvSpPr>
              <a:spLocks noChangeArrowheads="1"/>
            </p:cNvSpPr>
            <p:nvPr/>
          </p:nvSpPr>
          <p:spPr bwMode="auto">
            <a:xfrm>
              <a:off x="1770214" y="332884"/>
              <a:ext cx="1359987" cy="720391"/>
            </a:xfrm>
            <a:prstGeom prst="rect">
              <a:avLst/>
            </a:prstGeom>
            <a:solidFill>
              <a:srgbClr val="404040"/>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Ministerio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Economía y Finanzas</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8" name="Rectangle 11"/>
            <p:cNvSpPr>
              <a:spLocks noChangeArrowheads="1"/>
            </p:cNvSpPr>
            <p:nvPr/>
          </p:nvSpPr>
          <p:spPr bwMode="auto">
            <a:xfrm>
              <a:off x="1041769" y="332884"/>
              <a:ext cx="728445" cy="720391"/>
            </a:xfrm>
            <a:prstGeom prst="rect">
              <a:avLst/>
            </a:prstGeom>
            <a:solidFill>
              <a:schemeClr val="accent2"/>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PERÚ</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9" name="Rectangle 9"/>
            <p:cNvSpPr>
              <a:spLocks noChangeArrowheads="1"/>
            </p:cNvSpPr>
            <p:nvPr/>
          </p:nvSpPr>
          <p:spPr bwMode="auto">
            <a:xfrm>
              <a:off x="3135213" y="332884"/>
              <a:ext cx="1045887" cy="720391"/>
            </a:xfrm>
            <a:prstGeom prst="rect">
              <a:avLst/>
            </a:prstGeom>
            <a:solidFill>
              <a:srgbClr val="808080"/>
            </a:solidFill>
            <a:ln w="9525">
              <a:noFill/>
              <a:miter lim="800000"/>
              <a:headEnd/>
              <a:tailEnd/>
            </a:ln>
          </p:spPr>
          <p:txBody>
            <a:bodyPr lIns="80010" tIns="40005" rIns="80010" bIns="40005" anchor="ctr"/>
            <a:lstStyle/>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Viceministro</a:t>
              </a:r>
            </a:p>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de Hacienda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grpSp>
      <p:sp>
        <p:nvSpPr>
          <p:cNvPr id="12" name="Rectángulo 11"/>
          <p:cNvSpPr/>
          <p:nvPr/>
        </p:nvSpPr>
        <p:spPr>
          <a:xfrm>
            <a:off x="551384" y="2060849"/>
            <a:ext cx="10827816" cy="2185214"/>
          </a:xfrm>
          <a:prstGeom prst="rect">
            <a:avLst/>
          </a:prstGeom>
        </p:spPr>
        <p:txBody>
          <a:bodyPr wrap="square">
            <a:spAutoFit/>
          </a:bodyPr>
          <a:lstStyle/>
          <a:p>
            <a:pPr algn="just"/>
            <a:r>
              <a:rPr lang="es-ES" sz="2800" i="0" dirty="0">
                <a:latin typeface="Calibri" pitchFamily="34" charset="0"/>
                <a:ea typeface="Calibri" pitchFamily="34" charset="0"/>
                <a:cs typeface="Calibri" pitchFamily="34" charset="0"/>
              </a:rPr>
              <a:t>DETERMINACION DEL CASTIGO DIRECTO</a:t>
            </a:r>
          </a:p>
          <a:p>
            <a:pPr algn="just"/>
            <a:endParaRPr lang="es-ES" i="0" u="sng" dirty="0">
              <a:latin typeface="Calibri" pitchFamily="34" charset="0"/>
              <a:ea typeface="Calibri" pitchFamily="34" charset="0"/>
              <a:cs typeface="Calibri" pitchFamily="34" charset="0"/>
            </a:endParaRPr>
          </a:p>
          <a:p>
            <a:pPr lvl="0" algn="just"/>
            <a:r>
              <a:rPr lang="es-ES" sz="2800" b="0" i="0" dirty="0" smtClean="0">
                <a:solidFill>
                  <a:srgbClr val="000000"/>
                </a:solidFill>
                <a:latin typeface="Calibri" panose="020F0502020204030204" pitchFamily="34" charset="0"/>
              </a:rPr>
              <a:t>Que </a:t>
            </a:r>
            <a:r>
              <a:rPr lang="es-ES" sz="2800" b="0" i="0" dirty="0">
                <a:solidFill>
                  <a:srgbClr val="000000"/>
                </a:solidFill>
                <a:latin typeface="Calibri" panose="020F0502020204030204" pitchFamily="34" charset="0"/>
              </a:rPr>
              <a:t>el monto exigible por cada </a:t>
            </a:r>
            <a:r>
              <a:rPr lang="es-ES" sz="2800" b="0" i="0" dirty="0" smtClean="0">
                <a:solidFill>
                  <a:srgbClr val="000000"/>
                </a:solidFill>
                <a:latin typeface="Calibri" panose="020F0502020204030204" pitchFamily="34" charset="0"/>
              </a:rPr>
              <a:t>deuda, </a:t>
            </a:r>
            <a:r>
              <a:rPr lang="es-ES" sz="2800" b="0" i="0" dirty="0">
                <a:solidFill>
                  <a:srgbClr val="000000"/>
                </a:solidFill>
                <a:latin typeface="Calibri" panose="020F0502020204030204" pitchFamily="34" charset="0"/>
              </a:rPr>
              <a:t>no supere dos (2) Unidades Impositivas Tributarias, vigente al momento de determinarse el castigo, incluidos </a:t>
            </a:r>
            <a:r>
              <a:rPr lang="es-ES" sz="2800" b="0" i="0" dirty="0" smtClean="0">
                <a:solidFill>
                  <a:srgbClr val="000000"/>
                </a:solidFill>
                <a:latin typeface="Calibri" panose="020F0502020204030204" pitchFamily="34" charset="0"/>
              </a:rPr>
              <a:t>intereses.</a:t>
            </a:r>
            <a:endParaRPr lang="es-ES" sz="2800" b="0" i="0" dirty="0">
              <a:solidFill>
                <a:srgbClr val="000000"/>
              </a:solidFill>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927992844"/>
      </p:ext>
    </p:extLst>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39A54F2E-DD53-4C9A-A466-519D4A3D0DC1}" type="slidenum">
              <a:rPr lang="es-PE" smtClean="0"/>
              <a:pPr>
                <a:defRPr/>
              </a:pPr>
              <a:t>29</a:t>
            </a:fld>
            <a:endParaRPr lang="es-PE"/>
          </a:p>
        </p:txBody>
      </p:sp>
      <p:grpSp>
        <p:nvGrpSpPr>
          <p:cNvPr id="3" name="10 Grupo"/>
          <p:cNvGrpSpPr>
            <a:grpSpLocks/>
          </p:cNvGrpSpPr>
          <p:nvPr/>
        </p:nvGrpSpPr>
        <p:grpSpPr bwMode="auto">
          <a:xfrm>
            <a:off x="1809751" y="44625"/>
            <a:ext cx="5000625" cy="785813"/>
            <a:chOff x="358433" y="261883"/>
            <a:chExt cx="5262850" cy="857197"/>
          </a:xfrm>
        </p:grpSpPr>
        <p:grpSp>
          <p:nvGrpSpPr>
            <p:cNvPr id="4" name="Group 6"/>
            <p:cNvGrpSpPr>
              <a:grpSpLocks noChangeAspect="1"/>
            </p:cNvGrpSpPr>
            <p:nvPr/>
          </p:nvGrpSpPr>
          <p:grpSpPr bwMode="auto">
            <a:xfrm>
              <a:off x="358433" y="261883"/>
              <a:ext cx="608720" cy="857197"/>
              <a:chOff x="4330" y="1010"/>
              <a:chExt cx="1905" cy="3175"/>
            </a:xfrm>
          </p:grpSpPr>
          <p:pic>
            <p:nvPicPr>
              <p:cNvPr id="9" name="Picture 7" descr="http://www.peruembassy-uk.com/Images/Escudo.gif"/>
              <p:cNvPicPr>
                <a:picLocks noChangeAspect="1" noChangeArrowheads="1"/>
              </p:cNvPicPr>
              <p:nvPr/>
            </p:nvPicPr>
            <p:blipFill>
              <a:blip r:embed="rId2" r:link="rId3" cstate="print">
                <a:lum bright="12000"/>
              </a:blip>
              <a:srcRect/>
              <a:stretch>
                <a:fillRect/>
              </a:stretch>
            </p:blipFill>
            <p:spPr bwMode="auto">
              <a:xfrm>
                <a:off x="4330" y="1804"/>
                <a:ext cx="1905" cy="2381"/>
              </a:xfrm>
              <a:prstGeom prst="rect">
                <a:avLst/>
              </a:prstGeom>
              <a:noFill/>
              <a:ln w="9525">
                <a:noFill/>
                <a:miter lim="800000"/>
                <a:headEnd/>
                <a:tailEnd/>
              </a:ln>
            </p:spPr>
          </p:pic>
          <p:sp>
            <p:nvSpPr>
              <p:cNvPr id="10" name="WordArt 8"/>
              <p:cNvSpPr>
                <a:spLocks noChangeAspect="1" noChangeArrowheads="1" noChangeShapeType="1" noTextEdit="1"/>
              </p:cNvSpPr>
              <p:nvPr/>
            </p:nvSpPr>
            <p:spPr bwMode="auto">
              <a:xfrm>
                <a:off x="4615" y="1010"/>
                <a:ext cx="1440" cy="720"/>
              </a:xfrm>
              <a:prstGeom prst="rect">
                <a:avLst/>
              </a:prstGeom>
            </p:spPr>
            <p:txBody>
              <a:bodyPr spcFirstLastPara="1" wrap="none" fromWordArt="1">
                <a:prstTxWarp prst="textArchUp">
                  <a:avLst>
                    <a:gd name="adj" fmla="val 11088308"/>
                  </a:avLst>
                </a:prstTxWarp>
              </a:bodyPr>
              <a:lstStyle/>
              <a:p>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a:cs typeface="Calibri"/>
                  </a:rPr>
                  <a:t>REPUBLICA DEL PERU</a:t>
                </a:r>
              </a:p>
            </p:txBody>
          </p:sp>
        </p:grpSp>
        <p:sp>
          <p:nvSpPr>
            <p:cNvPr id="5" name="Rectangle 9"/>
            <p:cNvSpPr>
              <a:spLocks noChangeArrowheads="1"/>
            </p:cNvSpPr>
            <p:nvPr/>
          </p:nvSpPr>
          <p:spPr bwMode="auto">
            <a:xfrm>
              <a:off x="4181100" y="332884"/>
              <a:ext cx="1440183" cy="720391"/>
            </a:xfrm>
            <a:prstGeom prst="rect">
              <a:avLst/>
            </a:prstGeom>
            <a:solidFill>
              <a:schemeClr val="bg1">
                <a:lumMod val="75000"/>
              </a:schemeClr>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Dirección General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Contabilidad Pública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6" name="Rectangle 10"/>
            <p:cNvSpPr>
              <a:spLocks noChangeArrowheads="1"/>
            </p:cNvSpPr>
            <p:nvPr/>
          </p:nvSpPr>
          <p:spPr bwMode="auto">
            <a:xfrm>
              <a:off x="1770214" y="332884"/>
              <a:ext cx="1359987" cy="720391"/>
            </a:xfrm>
            <a:prstGeom prst="rect">
              <a:avLst/>
            </a:prstGeom>
            <a:solidFill>
              <a:srgbClr val="404040"/>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Ministerio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Economía y Finanzas</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7" name="Rectangle 11"/>
            <p:cNvSpPr>
              <a:spLocks noChangeArrowheads="1"/>
            </p:cNvSpPr>
            <p:nvPr/>
          </p:nvSpPr>
          <p:spPr bwMode="auto">
            <a:xfrm>
              <a:off x="1041769" y="332884"/>
              <a:ext cx="728445" cy="720391"/>
            </a:xfrm>
            <a:prstGeom prst="rect">
              <a:avLst/>
            </a:prstGeom>
            <a:solidFill>
              <a:schemeClr val="accent2"/>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PERÚ</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8" name="Rectangle 9"/>
            <p:cNvSpPr>
              <a:spLocks noChangeArrowheads="1"/>
            </p:cNvSpPr>
            <p:nvPr/>
          </p:nvSpPr>
          <p:spPr bwMode="auto">
            <a:xfrm>
              <a:off x="3135213" y="332884"/>
              <a:ext cx="1045887" cy="720391"/>
            </a:xfrm>
            <a:prstGeom prst="rect">
              <a:avLst/>
            </a:prstGeom>
            <a:solidFill>
              <a:srgbClr val="808080"/>
            </a:solidFill>
            <a:ln w="9525">
              <a:noFill/>
              <a:miter lim="800000"/>
              <a:headEnd/>
              <a:tailEnd/>
            </a:ln>
          </p:spPr>
          <p:txBody>
            <a:bodyPr lIns="80010" tIns="40005" rIns="80010" bIns="40005" anchor="ctr"/>
            <a:lstStyle/>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Viceministro</a:t>
              </a:r>
            </a:p>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de Hacienda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grpSp>
      <p:sp>
        <p:nvSpPr>
          <p:cNvPr id="11" name="2 CuadroTexto"/>
          <p:cNvSpPr txBox="1">
            <a:spLocks noChangeArrowheads="1"/>
          </p:cNvSpPr>
          <p:nvPr/>
        </p:nvSpPr>
        <p:spPr bwMode="auto">
          <a:xfrm>
            <a:off x="263352" y="1124744"/>
            <a:ext cx="11449271" cy="4739759"/>
          </a:xfrm>
          <a:prstGeom prst="rect">
            <a:avLst/>
          </a:prstGeom>
          <a:noFill/>
          <a:ln w="9525">
            <a:noFill/>
            <a:miter lim="800000"/>
            <a:headEnd/>
            <a:tailEnd/>
          </a:ln>
        </p:spPr>
        <p:txBody>
          <a:bodyPr wrap="square">
            <a:spAutoFit/>
          </a:bodyPr>
          <a:lstStyle/>
          <a:p>
            <a:r>
              <a:rPr lang="es-ES" sz="3200" i="0" dirty="0">
                <a:latin typeface="Calibri" pitchFamily="34" charset="0"/>
                <a:ea typeface="Calibri" pitchFamily="34" charset="0"/>
                <a:cs typeface="Calibri" pitchFamily="34" charset="0"/>
              </a:rPr>
              <a:t>PROVISION Y CASTIGO DE CUENTAS INCOBRABLES</a:t>
            </a:r>
          </a:p>
          <a:p>
            <a:endParaRPr lang="es-ES" sz="1400" b="0" i="0" dirty="0">
              <a:latin typeface="Calibri" pitchFamily="34" charset="0"/>
              <a:ea typeface="Calibri" pitchFamily="34" charset="0"/>
              <a:cs typeface="Calibri" pitchFamily="34" charset="0"/>
            </a:endParaRPr>
          </a:p>
          <a:p>
            <a:pPr algn="just"/>
            <a:r>
              <a:rPr lang="es-ES" sz="2800" b="0" i="0" dirty="0">
                <a:latin typeface="Calibri" panose="020F0502020204030204" pitchFamily="34" charset="0"/>
              </a:rPr>
              <a:t>Aprobado con Resolución de Contaduría N° 067-97-EF/93.01</a:t>
            </a:r>
          </a:p>
          <a:p>
            <a:pPr algn="just"/>
            <a:endParaRPr lang="es-ES" sz="1200" b="0" i="0" dirty="0">
              <a:latin typeface="Calibri" pitchFamily="34" charset="0"/>
              <a:ea typeface="Calibri" pitchFamily="34" charset="0"/>
              <a:cs typeface="Calibri" pitchFamily="34" charset="0"/>
            </a:endParaRPr>
          </a:p>
          <a:p>
            <a:pPr algn="just"/>
            <a:r>
              <a:rPr lang="es-ES" i="0" dirty="0">
                <a:latin typeface="Calibri" pitchFamily="34" charset="0"/>
                <a:ea typeface="Calibri" pitchFamily="34" charset="0"/>
                <a:cs typeface="Calibri" pitchFamily="34" charset="0"/>
              </a:rPr>
              <a:t>DETERMINACION DEL CASTIGO INDIRECTO</a:t>
            </a:r>
          </a:p>
          <a:p>
            <a:pPr algn="just"/>
            <a:r>
              <a:rPr lang="es-ES" i="0" u="sng" dirty="0">
                <a:latin typeface="Calibri" pitchFamily="34" charset="0"/>
                <a:ea typeface="Calibri" pitchFamily="34" charset="0"/>
                <a:cs typeface="Calibri" pitchFamily="34" charset="0"/>
              </a:rPr>
              <a:t>Factores Concurrentes</a:t>
            </a:r>
          </a:p>
          <a:p>
            <a:pPr algn="just"/>
            <a:r>
              <a:rPr lang="es-ES" b="0" i="0" dirty="0">
                <a:latin typeface="Calibri" pitchFamily="34" charset="0"/>
                <a:ea typeface="Calibri" pitchFamily="34" charset="0"/>
                <a:cs typeface="Calibri" pitchFamily="34" charset="0"/>
              </a:rPr>
              <a:t>Que se haya efectuado la respectiva provisión para cuentas de Cobranza Dudosa;</a:t>
            </a:r>
          </a:p>
          <a:p>
            <a:pPr algn="just"/>
            <a:endParaRPr lang="es-ES" b="0" i="0" dirty="0">
              <a:latin typeface="Calibri" pitchFamily="34" charset="0"/>
              <a:ea typeface="Calibri" pitchFamily="34" charset="0"/>
              <a:cs typeface="Calibri" pitchFamily="34" charset="0"/>
            </a:endParaRPr>
          </a:p>
          <a:p>
            <a:pPr algn="just"/>
            <a:r>
              <a:rPr lang="es-ES" b="0" i="0" dirty="0">
                <a:latin typeface="Calibri" pitchFamily="34" charset="0"/>
                <a:ea typeface="Calibri" pitchFamily="34" charset="0"/>
                <a:cs typeface="Calibri" pitchFamily="34" charset="0"/>
              </a:rPr>
              <a:t>Que la deuda haya permanecido impaga por un tiempo no menor de un año, a partir de su </a:t>
            </a:r>
            <a:r>
              <a:rPr lang="es-ES" b="0" i="0" dirty="0" smtClean="0">
                <a:latin typeface="Calibri" pitchFamily="34" charset="0"/>
                <a:ea typeface="Calibri" pitchFamily="34" charset="0"/>
                <a:cs typeface="Calibri" pitchFamily="34" charset="0"/>
              </a:rPr>
              <a:t>exigibilidad;</a:t>
            </a:r>
            <a:endParaRPr lang="es-ES" b="0" i="0" dirty="0">
              <a:latin typeface="Calibri" pitchFamily="34" charset="0"/>
              <a:ea typeface="Calibri" pitchFamily="34" charset="0"/>
              <a:cs typeface="Calibri" pitchFamily="34" charset="0"/>
            </a:endParaRPr>
          </a:p>
          <a:p>
            <a:pPr algn="just"/>
            <a:endParaRPr lang="es-ES" b="0" i="0" dirty="0">
              <a:latin typeface="Calibri" pitchFamily="34" charset="0"/>
              <a:ea typeface="Calibri" pitchFamily="34" charset="0"/>
              <a:cs typeface="Calibri" pitchFamily="34" charset="0"/>
            </a:endParaRPr>
          </a:p>
          <a:p>
            <a:pPr algn="just"/>
            <a:r>
              <a:rPr lang="es-ES" b="0" i="0" dirty="0">
                <a:latin typeface="Calibri" pitchFamily="34" charset="0"/>
                <a:ea typeface="Calibri" pitchFamily="34" charset="0"/>
                <a:cs typeface="Calibri" pitchFamily="34" charset="0"/>
              </a:rPr>
              <a:t>Que se haya efectuado la(s) acción(es) judicial(es), a la que corresponde según ley, hasta establecer la incobrabilidad; y</a:t>
            </a:r>
          </a:p>
        </p:txBody>
      </p:sp>
    </p:spTree>
    <p:extLst>
      <p:ext uri="{BB962C8B-B14F-4D97-AF65-F5344CB8AC3E}">
        <p14:creationId xmlns:p14="http://schemas.microsoft.com/office/powerpoint/2010/main" val="2517567683"/>
      </p:ext>
    </p:extLst>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FA07C345-4932-4E94-BA00-719393A1DCD9}" type="slidenum">
              <a:rPr lang="es-PE" altLang="es-ES" sz="1200">
                <a:latin typeface="Verdana" panose="020B0604030504040204" pitchFamily="34" charset="0"/>
              </a:rPr>
              <a:pPr algn="r">
                <a:spcAft>
                  <a:spcPct val="0"/>
                </a:spcAft>
                <a:buClrTx/>
                <a:buFontTx/>
                <a:buNone/>
              </a:pPr>
              <a:t>3</a:t>
            </a:fld>
            <a:endParaRPr lang="es-PE" altLang="es-ES" sz="1200">
              <a:latin typeface="Verdana" panose="020B0604030504040204" pitchFamily="34" charset="0"/>
            </a:endParaRPr>
          </a:p>
        </p:txBody>
      </p:sp>
      <p:grpSp>
        <p:nvGrpSpPr>
          <p:cNvPr id="20483" name="19 Grupo"/>
          <p:cNvGrpSpPr>
            <a:grpSpLocks/>
          </p:cNvGrpSpPr>
          <p:nvPr/>
        </p:nvGrpSpPr>
        <p:grpSpPr bwMode="auto">
          <a:xfrm>
            <a:off x="2063552" y="188643"/>
            <a:ext cx="4889500" cy="595313"/>
            <a:chOff x="611188" y="476250"/>
            <a:chExt cx="4889746" cy="595313"/>
          </a:xfrm>
        </p:grpSpPr>
        <p:grpSp>
          <p:nvGrpSpPr>
            <p:cNvPr id="20485" name="Group 6"/>
            <p:cNvGrpSpPr>
              <a:grpSpLocks noChangeAspect="1"/>
            </p:cNvGrpSpPr>
            <p:nvPr/>
          </p:nvGrpSpPr>
          <p:grpSpPr bwMode="auto">
            <a:xfrm>
              <a:off x="611188" y="476250"/>
              <a:ext cx="608720" cy="595313"/>
              <a:chOff x="5121" y="1804"/>
              <a:chExt cx="1905" cy="2205"/>
            </a:xfrm>
          </p:grpSpPr>
          <p:pic>
            <p:nvPicPr>
              <p:cNvPr id="20490"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7"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3" name="12 CuadroTexto"/>
          <p:cNvSpPr txBox="1"/>
          <p:nvPr/>
        </p:nvSpPr>
        <p:spPr>
          <a:xfrm>
            <a:off x="335360" y="1096863"/>
            <a:ext cx="11665296" cy="4370427"/>
          </a:xfrm>
          <a:prstGeom prst="rect">
            <a:avLst/>
          </a:prstGeom>
          <a:noFill/>
        </p:spPr>
        <p:txBody>
          <a:bodyPr wrap="square">
            <a:spAutoFit/>
          </a:bodyPr>
          <a:lstStyle/>
          <a:p>
            <a:pPr algn="ctr" eaLnBrk="1" hangingPunct="1">
              <a:defRPr/>
            </a:pPr>
            <a:r>
              <a:rPr lang="es-PE" sz="4000" i="0" dirty="0">
                <a:ln w="1905"/>
                <a:effectLst>
                  <a:innerShdw blurRad="69850" dist="43180" dir="5400000">
                    <a:srgbClr val="000000">
                      <a:alpha val="65000"/>
                    </a:srgbClr>
                  </a:innerShdw>
                </a:effectLst>
                <a:latin typeface="Calibri" panose="020F0502020204030204" pitchFamily="34" charset="0"/>
              </a:rPr>
              <a:t>CIERRE CONTABLE 2015</a:t>
            </a:r>
          </a:p>
          <a:p>
            <a:pPr eaLnBrk="1" hangingPunct="1">
              <a:defRPr/>
            </a:pPr>
            <a:endParaRPr lang="es-PE" sz="1800" i="0" dirty="0">
              <a:ln w="1905"/>
              <a:effectLst>
                <a:innerShdw blurRad="69850" dist="43180" dir="5400000">
                  <a:srgbClr val="000000">
                    <a:alpha val="65000"/>
                  </a:srgbClr>
                </a:innerShdw>
              </a:effectLst>
              <a:latin typeface="Arial Narrow" pitchFamily="34" charset="0"/>
            </a:endParaRPr>
          </a:p>
          <a:p>
            <a:pPr algn="ctr" eaLnBrk="1" hangingPunct="1">
              <a:defRPr/>
            </a:pPr>
            <a:r>
              <a:rPr lang="es-PE" sz="3200" i="0" dirty="0" smtClean="0">
                <a:ln w="1905"/>
                <a:effectLst>
                  <a:innerShdw blurRad="69850" dist="43180" dir="5400000">
                    <a:srgbClr val="000000">
                      <a:alpha val="65000"/>
                    </a:srgbClr>
                  </a:innerShdw>
                </a:effectLst>
                <a:latin typeface="Calibri" panose="020F0502020204030204" pitchFamily="34" charset="0"/>
                <a:hlinkClick r:id="rId4" action="ppaction://hlinkfile"/>
              </a:rPr>
              <a:t>PROYECTO DE RESOLUCION </a:t>
            </a:r>
            <a:r>
              <a:rPr lang="es-PE" sz="3200" i="0" dirty="0">
                <a:ln w="1905"/>
                <a:effectLst>
                  <a:innerShdw blurRad="69850" dist="43180" dir="5400000">
                    <a:srgbClr val="000000">
                      <a:alpha val="65000"/>
                    </a:srgbClr>
                  </a:innerShdw>
                </a:effectLst>
                <a:latin typeface="Calibri" panose="020F0502020204030204" pitchFamily="34" charset="0"/>
                <a:hlinkClick r:id="rId4" action="ppaction://hlinkfile"/>
              </a:rPr>
              <a:t>DIRECTORAL N° XXX-2015-EF/51.01</a:t>
            </a:r>
            <a:endParaRPr lang="es-PE" sz="3200" i="0" dirty="0">
              <a:ln w="1905"/>
              <a:effectLst>
                <a:innerShdw blurRad="69850" dist="43180" dir="5400000">
                  <a:srgbClr val="000000">
                    <a:alpha val="65000"/>
                  </a:srgbClr>
                </a:innerShdw>
              </a:effectLst>
              <a:latin typeface="Calibri" panose="020F0502020204030204" pitchFamily="34" charset="0"/>
            </a:endParaRPr>
          </a:p>
          <a:p>
            <a:pPr algn="just">
              <a:defRPr/>
            </a:pPr>
            <a:endParaRPr lang="es-ES" sz="2800" i="0" dirty="0" smtClean="0">
              <a:latin typeface="Calibri" panose="020F0502020204030204" pitchFamily="34" charset="0"/>
            </a:endParaRPr>
          </a:p>
          <a:p>
            <a:pPr algn="just">
              <a:defRPr/>
            </a:pPr>
            <a:r>
              <a:rPr lang="es-ES" sz="3200" i="0" dirty="0" smtClean="0">
                <a:latin typeface="Calibri" panose="020F0502020204030204" pitchFamily="34" charset="0"/>
              </a:rPr>
              <a:t>Artículo </a:t>
            </a:r>
            <a:r>
              <a:rPr lang="es-ES" sz="3200" i="0" dirty="0">
                <a:latin typeface="Calibri" panose="020F0502020204030204" pitchFamily="34" charset="0"/>
              </a:rPr>
              <a:t>1º.- </a:t>
            </a:r>
            <a:r>
              <a:rPr lang="es-ES" sz="3200" b="0" i="0" dirty="0" smtClean="0">
                <a:latin typeface="Calibri" panose="020F0502020204030204" pitchFamily="34" charset="0"/>
              </a:rPr>
              <a:t>Aprobar</a:t>
            </a:r>
            <a:r>
              <a:rPr lang="es-ES" sz="3200" b="0" i="0" dirty="0">
                <a:latin typeface="Calibri" panose="020F0502020204030204" pitchFamily="34" charset="0"/>
              </a:rPr>
              <a:t> </a:t>
            </a:r>
            <a:r>
              <a:rPr lang="es-ES" sz="3200" b="0" i="0" dirty="0" smtClean="0">
                <a:latin typeface="Calibri" panose="020F0502020204030204" pitchFamily="34" charset="0"/>
              </a:rPr>
              <a:t>el proyecto de modificaciones </a:t>
            </a:r>
            <a:r>
              <a:rPr lang="es-ES" sz="3200" b="0" i="0" dirty="0">
                <a:latin typeface="Calibri" panose="020F0502020204030204" pitchFamily="34" charset="0"/>
              </a:rPr>
              <a:t>de la  </a:t>
            </a:r>
            <a:r>
              <a:rPr lang="es-ES" sz="3200" i="0" dirty="0">
                <a:latin typeface="Calibri" panose="020F0502020204030204" pitchFamily="34" charset="0"/>
                <a:hlinkClick r:id="rId5" action="ppaction://hlinkfile"/>
              </a:rPr>
              <a:t>Directiva Nº 007-2014-EF/51.01 </a:t>
            </a:r>
            <a:r>
              <a:rPr lang="es-ES" sz="3200" i="0" dirty="0" smtClean="0">
                <a:latin typeface="Calibri" panose="020F0502020204030204" pitchFamily="34" charset="0"/>
              </a:rPr>
              <a:t>“PRESENTACION DE LA INFORMACION FINANCIERA, PRESUPUESTARIA Y COMPLEMENTARIA DEL CIERRE CONTABLE POR LAS ENTIDADES GUBERNAMENTALES DEL ESTADO PARA LA ELABORACIÓN DE LA CUENTA GENERAL DE LA REPÚBLICA”</a:t>
            </a:r>
            <a:endParaRPr lang="es-ES" b="0" i="0" dirty="0">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39A54F2E-DD53-4C9A-A466-519D4A3D0DC1}" type="slidenum">
              <a:rPr lang="es-PE" smtClean="0"/>
              <a:pPr>
                <a:defRPr/>
              </a:pPr>
              <a:t>30</a:t>
            </a:fld>
            <a:endParaRPr lang="es-PE"/>
          </a:p>
        </p:txBody>
      </p:sp>
      <p:grpSp>
        <p:nvGrpSpPr>
          <p:cNvPr id="3" name="10 Grupo"/>
          <p:cNvGrpSpPr>
            <a:grpSpLocks/>
          </p:cNvGrpSpPr>
          <p:nvPr/>
        </p:nvGrpSpPr>
        <p:grpSpPr bwMode="auto">
          <a:xfrm>
            <a:off x="1809751" y="285751"/>
            <a:ext cx="5000625" cy="785813"/>
            <a:chOff x="358433" y="261883"/>
            <a:chExt cx="5262850" cy="857197"/>
          </a:xfrm>
        </p:grpSpPr>
        <p:grpSp>
          <p:nvGrpSpPr>
            <p:cNvPr id="4" name="Group 6"/>
            <p:cNvGrpSpPr>
              <a:grpSpLocks noChangeAspect="1"/>
            </p:cNvGrpSpPr>
            <p:nvPr/>
          </p:nvGrpSpPr>
          <p:grpSpPr bwMode="auto">
            <a:xfrm>
              <a:off x="358433" y="261883"/>
              <a:ext cx="608720" cy="857197"/>
              <a:chOff x="4330" y="1010"/>
              <a:chExt cx="1905" cy="3175"/>
            </a:xfrm>
          </p:grpSpPr>
          <p:pic>
            <p:nvPicPr>
              <p:cNvPr id="9" name="Picture 7" descr="http://www.peruembassy-uk.com/Images/Escudo.gif"/>
              <p:cNvPicPr>
                <a:picLocks noChangeAspect="1" noChangeArrowheads="1"/>
              </p:cNvPicPr>
              <p:nvPr/>
            </p:nvPicPr>
            <p:blipFill>
              <a:blip r:embed="rId2" r:link="rId3" cstate="print">
                <a:lum bright="12000"/>
              </a:blip>
              <a:srcRect/>
              <a:stretch>
                <a:fillRect/>
              </a:stretch>
            </p:blipFill>
            <p:spPr bwMode="auto">
              <a:xfrm>
                <a:off x="4330" y="1804"/>
                <a:ext cx="1905" cy="2381"/>
              </a:xfrm>
              <a:prstGeom prst="rect">
                <a:avLst/>
              </a:prstGeom>
              <a:noFill/>
              <a:ln w="9525">
                <a:noFill/>
                <a:miter lim="800000"/>
                <a:headEnd/>
                <a:tailEnd/>
              </a:ln>
            </p:spPr>
          </p:pic>
          <p:sp>
            <p:nvSpPr>
              <p:cNvPr id="10" name="WordArt 8"/>
              <p:cNvSpPr>
                <a:spLocks noChangeAspect="1" noChangeArrowheads="1" noChangeShapeType="1" noTextEdit="1"/>
              </p:cNvSpPr>
              <p:nvPr/>
            </p:nvSpPr>
            <p:spPr bwMode="auto">
              <a:xfrm>
                <a:off x="4615" y="1010"/>
                <a:ext cx="1440" cy="720"/>
              </a:xfrm>
              <a:prstGeom prst="rect">
                <a:avLst/>
              </a:prstGeom>
            </p:spPr>
            <p:txBody>
              <a:bodyPr spcFirstLastPara="1" wrap="none" fromWordArt="1">
                <a:prstTxWarp prst="textArchUp">
                  <a:avLst>
                    <a:gd name="adj" fmla="val 11088308"/>
                  </a:avLst>
                </a:prstTxWarp>
              </a:bodyPr>
              <a:lstStyle/>
              <a:p>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a:cs typeface="Calibri"/>
                  </a:rPr>
                  <a:t>REPUBLICA DEL PERU</a:t>
                </a:r>
              </a:p>
            </p:txBody>
          </p:sp>
        </p:grpSp>
        <p:sp>
          <p:nvSpPr>
            <p:cNvPr id="5" name="Rectangle 9"/>
            <p:cNvSpPr>
              <a:spLocks noChangeArrowheads="1"/>
            </p:cNvSpPr>
            <p:nvPr/>
          </p:nvSpPr>
          <p:spPr bwMode="auto">
            <a:xfrm>
              <a:off x="4181100" y="332884"/>
              <a:ext cx="1440183" cy="720391"/>
            </a:xfrm>
            <a:prstGeom prst="rect">
              <a:avLst/>
            </a:prstGeom>
            <a:solidFill>
              <a:schemeClr val="bg1">
                <a:lumMod val="75000"/>
              </a:schemeClr>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Dirección General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Contabilidad Pública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6" name="Rectangle 10"/>
            <p:cNvSpPr>
              <a:spLocks noChangeArrowheads="1"/>
            </p:cNvSpPr>
            <p:nvPr/>
          </p:nvSpPr>
          <p:spPr bwMode="auto">
            <a:xfrm>
              <a:off x="1770214" y="332884"/>
              <a:ext cx="1359987" cy="720391"/>
            </a:xfrm>
            <a:prstGeom prst="rect">
              <a:avLst/>
            </a:prstGeom>
            <a:solidFill>
              <a:srgbClr val="404040"/>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Ministerio de</a:t>
              </a:r>
              <a:endParaRPr lang="es-ES" sz="1000" i="0" dirty="0">
                <a:effectLst>
                  <a:outerShdw blurRad="38100" dist="38100" dir="2700000" algn="tl">
                    <a:srgbClr val="FFFFFF"/>
                  </a:outerShdw>
                </a:effectLst>
                <a:latin typeface="Calibri" pitchFamily="34" charset="0"/>
                <a:ea typeface="Calibri" pitchFamily="34" charset="0"/>
                <a:cs typeface="Calibri" pitchFamily="34" charset="0"/>
              </a:endParaRPr>
            </a:p>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Economía y Finanzas</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7" name="Rectangle 11"/>
            <p:cNvSpPr>
              <a:spLocks noChangeArrowheads="1"/>
            </p:cNvSpPr>
            <p:nvPr/>
          </p:nvSpPr>
          <p:spPr bwMode="auto">
            <a:xfrm>
              <a:off x="1041769" y="332884"/>
              <a:ext cx="728445" cy="720391"/>
            </a:xfrm>
            <a:prstGeom prst="rect">
              <a:avLst/>
            </a:prstGeom>
            <a:solidFill>
              <a:schemeClr val="accent2"/>
            </a:solidFill>
            <a:ln w="9525">
              <a:noFill/>
              <a:miter lim="800000"/>
              <a:headEnd/>
              <a:tailEnd/>
            </a:ln>
          </p:spPr>
          <p:txBody>
            <a:bodyPr lIns="80010" tIns="40005" rIns="80010" bIns="40005" anchor="ctr"/>
            <a:lstStyle/>
            <a:p>
              <a:pPr defTabSz="800100">
                <a:tabLst>
                  <a:tab pos="2455863" algn="ctr"/>
                  <a:tab pos="4910138" algn="r"/>
                </a:tabLst>
                <a:defRPr/>
              </a:pPr>
              <a:r>
                <a:rPr lang="es-PE"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PERÚ</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sp>
          <p:nvSpPr>
            <p:cNvPr id="8" name="Rectangle 9"/>
            <p:cNvSpPr>
              <a:spLocks noChangeArrowheads="1"/>
            </p:cNvSpPr>
            <p:nvPr/>
          </p:nvSpPr>
          <p:spPr bwMode="auto">
            <a:xfrm>
              <a:off x="3135213" y="332884"/>
              <a:ext cx="1045887" cy="720391"/>
            </a:xfrm>
            <a:prstGeom prst="rect">
              <a:avLst/>
            </a:prstGeom>
            <a:solidFill>
              <a:srgbClr val="808080"/>
            </a:solidFill>
            <a:ln w="9525">
              <a:noFill/>
              <a:miter lim="800000"/>
              <a:headEnd/>
              <a:tailEnd/>
            </a:ln>
          </p:spPr>
          <p:txBody>
            <a:bodyPr lIns="80010" tIns="40005" rIns="80010" bIns="40005" anchor="ctr"/>
            <a:lstStyle/>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Viceministro</a:t>
              </a:r>
            </a:p>
            <a:p>
              <a:pPr defTabSz="800100">
                <a:tabLst>
                  <a:tab pos="2455863" algn="ctr"/>
                  <a:tab pos="4910138" algn="r"/>
                </a:tabLst>
                <a:defRPr/>
              </a:pPr>
              <a:r>
                <a:rPr lang="es-ES" sz="1000" i="0" dirty="0">
                  <a:solidFill>
                    <a:srgbClr val="FFFFFF"/>
                  </a:solidFill>
                  <a:effectLst>
                    <a:outerShdw blurRad="38100" dist="38100" dir="2700000" algn="tl">
                      <a:srgbClr val="000000"/>
                    </a:outerShdw>
                  </a:effectLst>
                  <a:latin typeface="Calibri" pitchFamily="34" charset="0"/>
                  <a:ea typeface="Calibri" pitchFamily="34" charset="0"/>
                  <a:cs typeface="Calibri" pitchFamily="34" charset="0"/>
                </a:rPr>
                <a:t>de Hacienda</a:t>
              </a:r>
              <a:endParaRPr lang="es-PE" sz="1000" i="0" dirty="0">
                <a:effectLst>
                  <a:outerShdw blurRad="38100" dist="38100" dir="2700000" algn="tl">
                    <a:srgbClr val="FFFFFF"/>
                  </a:outerShdw>
                </a:effectLst>
                <a:latin typeface="Calibri" pitchFamily="34" charset="0"/>
                <a:ea typeface="Calibri" pitchFamily="34" charset="0"/>
                <a:cs typeface="Calibri" pitchFamily="34" charset="0"/>
              </a:endParaRPr>
            </a:p>
          </p:txBody>
        </p:sp>
      </p:grpSp>
      <p:sp>
        <p:nvSpPr>
          <p:cNvPr id="11" name="Rectángulo 10"/>
          <p:cNvSpPr/>
          <p:nvPr/>
        </p:nvSpPr>
        <p:spPr>
          <a:xfrm>
            <a:off x="479376" y="2204864"/>
            <a:ext cx="10899824" cy="2185214"/>
          </a:xfrm>
          <a:prstGeom prst="rect">
            <a:avLst/>
          </a:prstGeom>
        </p:spPr>
        <p:txBody>
          <a:bodyPr wrap="square">
            <a:spAutoFit/>
          </a:bodyPr>
          <a:lstStyle/>
          <a:p>
            <a:pPr algn="just"/>
            <a:r>
              <a:rPr lang="es-ES" sz="2800" i="0" dirty="0">
                <a:latin typeface="Calibri" pitchFamily="34" charset="0"/>
                <a:ea typeface="Calibri" pitchFamily="34" charset="0"/>
                <a:cs typeface="Calibri" pitchFamily="34" charset="0"/>
              </a:rPr>
              <a:t>DETERMINACION DEL CASTIGO INDIRECTO</a:t>
            </a:r>
          </a:p>
          <a:p>
            <a:pPr algn="just"/>
            <a:endParaRPr lang="es-ES" i="0" u="sng" dirty="0">
              <a:latin typeface="Calibri" pitchFamily="34" charset="0"/>
              <a:ea typeface="Calibri" pitchFamily="34" charset="0"/>
              <a:cs typeface="Calibri" pitchFamily="34" charset="0"/>
            </a:endParaRPr>
          </a:p>
          <a:p>
            <a:pPr algn="just"/>
            <a:r>
              <a:rPr lang="es-ES" sz="2800" b="0" i="0" dirty="0" smtClean="0">
                <a:latin typeface="Calibri" panose="020F0502020204030204" pitchFamily="34" charset="0"/>
              </a:rPr>
              <a:t>Que </a:t>
            </a:r>
            <a:r>
              <a:rPr lang="es-ES" sz="2800" b="0" i="0" dirty="0">
                <a:latin typeface="Calibri" panose="020F0502020204030204" pitchFamily="34" charset="0"/>
              </a:rPr>
              <a:t>el monto de la cobranza dudosa, por cada deudor, supere dos (2) Unidades Impositivas Tributarias, vigente al momento de determinarse el castigo, incluidos </a:t>
            </a:r>
            <a:r>
              <a:rPr lang="es-ES" sz="2800" b="0" i="0" dirty="0" smtClean="0">
                <a:latin typeface="Calibri" panose="020F0502020204030204" pitchFamily="34" charset="0"/>
              </a:rPr>
              <a:t>intereses.</a:t>
            </a:r>
            <a:endParaRPr lang="es-ES" b="0" i="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595470063"/>
      </p:ext>
    </p:extLst>
  </p:cSld>
  <p:clrMapOvr>
    <a:masterClrMapping/>
  </p:clrMapOvr>
  <p:transition spd="med">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31</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2 CuadroTexto"/>
          <p:cNvSpPr txBox="1">
            <a:spLocks noChangeArrowheads="1"/>
          </p:cNvSpPr>
          <p:nvPr/>
        </p:nvSpPr>
        <p:spPr bwMode="auto">
          <a:xfrm>
            <a:off x="214852" y="1340768"/>
            <a:ext cx="11569780" cy="5016758"/>
          </a:xfrm>
          <a:prstGeom prst="rect">
            <a:avLst/>
          </a:prstGeom>
          <a:noFill/>
          <a:ln w="9525">
            <a:noFill/>
            <a:miter lim="800000"/>
            <a:headEnd/>
            <a:tailEnd/>
          </a:ln>
        </p:spPr>
        <p:txBody>
          <a:bodyPr wrap="square">
            <a:spAutoFit/>
          </a:bodyPr>
          <a:lstStyle/>
          <a:p>
            <a:pPr algn="ctr"/>
            <a:r>
              <a:rPr lang="es-ES" sz="5400" i="0" dirty="0" smtClean="0">
                <a:latin typeface="Calibri" pitchFamily="34" charset="0"/>
                <a:ea typeface="Calibri" pitchFamily="34" charset="0"/>
                <a:cs typeface="Calibri" pitchFamily="34" charset="0"/>
                <a:hlinkClick r:id="rId4" action="ppaction://hlinkfile"/>
              </a:rPr>
              <a:t>Resolución Directoral</a:t>
            </a:r>
          </a:p>
          <a:p>
            <a:pPr algn="ctr"/>
            <a:r>
              <a:rPr lang="es-ES" sz="4000" i="0" dirty="0" smtClean="0">
                <a:latin typeface="Calibri" pitchFamily="34" charset="0"/>
                <a:ea typeface="Calibri" pitchFamily="34" charset="0"/>
                <a:cs typeface="Calibri" pitchFamily="34" charset="0"/>
                <a:hlinkClick r:id="rId4" action="ppaction://hlinkfile"/>
              </a:rPr>
              <a:t>N° 012-2015-EF/51.01</a:t>
            </a:r>
            <a:endParaRPr lang="es-ES" sz="4000" i="0" dirty="0" smtClean="0">
              <a:latin typeface="Calibri" pitchFamily="34" charset="0"/>
              <a:ea typeface="Calibri" pitchFamily="34" charset="0"/>
              <a:cs typeface="Calibri" pitchFamily="34" charset="0"/>
            </a:endParaRPr>
          </a:p>
          <a:p>
            <a:endParaRPr lang="es-ES" sz="1800" b="0" i="0" dirty="0">
              <a:latin typeface="Calibri" pitchFamily="34" charset="0"/>
              <a:ea typeface="Calibri" pitchFamily="34" charset="0"/>
              <a:cs typeface="Calibri" pitchFamily="34" charset="0"/>
            </a:endParaRPr>
          </a:p>
          <a:p>
            <a:pPr algn="just"/>
            <a:r>
              <a:rPr lang="es-ES" sz="2800" b="0" i="0" dirty="0">
                <a:latin typeface="Calibri" panose="020F0502020204030204" pitchFamily="34" charset="0"/>
              </a:rPr>
              <a:t>Fijar el día 31 de diciembre de 2015, como nuevo plazo para el registro de datos en el Módulo Web de Revaluación de Edificios y Terrenos para la aplicación de lo dispuesto en la </a:t>
            </a:r>
            <a:r>
              <a:rPr lang="es-ES" sz="3200" i="0" dirty="0">
                <a:latin typeface="Calibri" panose="020F0502020204030204" pitchFamily="34" charset="0"/>
                <a:hlinkClick r:id="rId5" action="ppaction://hlinkfile"/>
              </a:rPr>
              <a:t>Directiva N° 002-2014-EF/51.01</a:t>
            </a:r>
            <a:r>
              <a:rPr lang="es-ES" sz="3200" b="0" i="0" dirty="0">
                <a:latin typeface="Calibri" panose="020F0502020204030204" pitchFamily="34" charset="0"/>
              </a:rPr>
              <a:t>.</a:t>
            </a:r>
            <a:r>
              <a:rPr lang="es-ES" sz="2800" b="0" i="0" dirty="0">
                <a:latin typeface="Calibri" panose="020F0502020204030204" pitchFamily="34" charset="0"/>
              </a:rPr>
              <a:t> </a:t>
            </a:r>
            <a:endParaRPr lang="es-ES" sz="2800" b="0" i="0" dirty="0">
              <a:latin typeface="Calibri" pitchFamily="34" charset="0"/>
              <a:ea typeface="Calibri" pitchFamily="34" charset="0"/>
              <a:cs typeface="Calibri" pitchFamily="34" charset="0"/>
            </a:endParaRPr>
          </a:p>
          <a:p>
            <a:pPr algn="just"/>
            <a:endParaRPr lang="es-ES" sz="2000" i="0" dirty="0" smtClean="0">
              <a:latin typeface="Calibri" pitchFamily="34" charset="0"/>
              <a:ea typeface="Calibri" pitchFamily="34" charset="0"/>
              <a:cs typeface="Calibri" pitchFamily="34" charset="0"/>
            </a:endParaRPr>
          </a:p>
          <a:p>
            <a:pPr algn="just"/>
            <a:r>
              <a:rPr lang="es-ES" sz="2800" i="0" dirty="0" smtClean="0">
                <a:latin typeface="Calibri" pitchFamily="34" charset="0"/>
                <a:ea typeface="Calibri" pitchFamily="34" charset="0"/>
                <a:cs typeface="Calibri" pitchFamily="34" charset="0"/>
              </a:rPr>
              <a:t>SE </a:t>
            </a:r>
            <a:r>
              <a:rPr lang="es-ES" sz="2800" i="0" dirty="0">
                <a:latin typeface="Calibri" pitchFamily="34" charset="0"/>
                <a:ea typeface="Calibri" pitchFamily="34" charset="0"/>
                <a:cs typeface="Calibri" pitchFamily="34" charset="0"/>
              </a:rPr>
              <a:t>RESULEVE: </a:t>
            </a:r>
          </a:p>
          <a:p>
            <a:pPr algn="just"/>
            <a:r>
              <a:rPr lang="es-ES" b="0" i="0" dirty="0">
                <a:latin typeface="Calibri" pitchFamily="34" charset="0"/>
                <a:ea typeface="Calibri" pitchFamily="34" charset="0"/>
                <a:cs typeface="Calibri" pitchFamily="34" charset="0"/>
              </a:rPr>
              <a:t>Articulo 1°.- </a:t>
            </a:r>
            <a:r>
              <a:rPr lang="es-ES" b="0" i="0" dirty="0" smtClean="0">
                <a:latin typeface="Calibri" pitchFamily="34" charset="0"/>
                <a:ea typeface="Calibri" pitchFamily="34" charset="0"/>
                <a:cs typeface="Calibri" pitchFamily="34" charset="0"/>
              </a:rPr>
              <a:t>Nuevo Plazo</a:t>
            </a:r>
            <a:endParaRPr lang="es-ES" b="0" i="0" dirty="0">
              <a:latin typeface="Calibri" pitchFamily="34" charset="0"/>
              <a:ea typeface="Calibri" pitchFamily="34" charset="0"/>
              <a:cs typeface="Calibri" pitchFamily="34" charset="0"/>
            </a:endParaRPr>
          </a:p>
          <a:p>
            <a:pPr marL="1624013" indent="-1624013" algn="l">
              <a:tabLst>
                <a:tab pos="1082675" algn="l"/>
              </a:tabLst>
            </a:pPr>
            <a:r>
              <a:rPr lang="es-ES" b="0" i="0" dirty="0">
                <a:latin typeface="Calibri" pitchFamily="34" charset="0"/>
                <a:ea typeface="Calibri" pitchFamily="34" charset="0"/>
                <a:cs typeface="Calibri" pitchFamily="34" charset="0"/>
              </a:rPr>
              <a:t>Articulo 2°.- </a:t>
            </a:r>
            <a:r>
              <a:rPr lang="es-ES" b="0" i="0" dirty="0" smtClean="0">
                <a:latin typeface="Calibri" pitchFamily="34" charset="0"/>
                <a:ea typeface="Calibri" pitchFamily="34" charset="0"/>
                <a:cs typeface="Calibri" pitchFamily="34" charset="0"/>
              </a:rPr>
              <a:t>Precisar</a:t>
            </a:r>
          </a:p>
          <a:p>
            <a:pPr marL="1624013" indent="-1624013" algn="l">
              <a:tabLst>
                <a:tab pos="1082675" algn="l"/>
              </a:tabLst>
            </a:pPr>
            <a:r>
              <a:rPr lang="es-ES" b="0" i="0" dirty="0" smtClean="0">
                <a:latin typeface="Calibri" pitchFamily="34" charset="0"/>
                <a:ea typeface="Calibri" pitchFamily="34" charset="0"/>
                <a:cs typeface="Calibri" pitchFamily="34" charset="0"/>
              </a:rPr>
              <a:t>Articulo 3°.- Derogación</a:t>
            </a:r>
            <a:endParaRPr lang="es-ES" b="0" i="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565518829"/>
      </p:ext>
    </p:extLst>
  </p:cSld>
  <p:clrMapOvr>
    <a:masterClrMapping/>
  </p:clrMapOvr>
  <p:transition spd="med">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32</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2 CuadroTexto"/>
          <p:cNvSpPr txBox="1">
            <a:spLocks noChangeArrowheads="1"/>
          </p:cNvSpPr>
          <p:nvPr/>
        </p:nvSpPr>
        <p:spPr bwMode="auto">
          <a:xfrm>
            <a:off x="214852" y="1696159"/>
            <a:ext cx="11569780" cy="2677656"/>
          </a:xfrm>
          <a:prstGeom prst="rect">
            <a:avLst/>
          </a:prstGeom>
          <a:noFill/>
          <a:ln w="9525">
            <a:noFill/>
            <a:miter lim="800000"/>
            <a:headEnd/>
            <a:tailEnd/>
          </a:ln>
        </p:spPr>
        <p:txBody>
          <a:bodyPr wrap="square">
            <a:spAutoFit/>
          </a:bodyPr>
          <a:lstStyle/>
          <a:p>
            <a:pPr algn="ctr"/>
            <a:r>
              <a:rPr lang="es-ES" sz="5400" i="0" dirty="0" smtClean="0">
                <a:latin typeface="Calibri" pitchFamily="34" charset="0"/>
                <a:ea typeface="Calibri" pitchFamily="34" charset="0"/>
                <a:cs typeface="Calibri" pitchFamily="34" charset="0"/>
                <a:hlinkClick r:id="rId4" action="ppaction://hlinkfile"/>
              </a:rPr>
              <a:t>COMUNICADO N° 003-2015-EF/51.01</a:t>
            </a:r>
            <a:endParaRPr lang="es-ES" sz="1800" b="0" i="0" dirty="0">
              <a:latin typeface="Calibri" pitchFamily="34" charset="0"/>
              <a:ea typeface="Calibri" pitchFamily="34" charset="0"/>
              <a:cs typeface="Calibri" pitchFamily="34" charset="0"/>
            </a:endParaRPr>
          </a:p>
          <a:p>
            <a:pPr algn="ctr"/>
            <a:endParaRPr lang="es-ES" sz="3800" i="0" dirty="0" smtClean="0">
              <a:latin typeface="Calibri" panose="020F0502020204030204" pitchFamily="34" charset="0"/>
            </a:endParaRPr>
          </a:p>
          <a:p>
            <a:pPr algn="ctr"/>
            <a:r>
              <a:rPr lang="es-ES" sz="3800" i="0" dirty="0" smtClean="0">
                <a:latin typeface="Calibri" panose="020F0502020204030204" pitchFamily="34" charset="0"/>
              </a:rPr>
              <a:t>Operaciones Complementarias – Tabla de Operaciones</a:t>
            </a:r>
          </a:p>
          <a:p>
            <a:pPr algn="ctr"/>
            <a:endParaRPr lang="es-ES" sz="3800" i="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562334570"/>
      </p:ext>
    </p:extLst>
  </p:cSld>
  <p:clrMapOvr>
    <a:masterClrMapping/>
  </p:clrMapOvr>
  <p:transition spd="med">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844F5F01-A837-480D-87A0-420856318F63}" type="slidenum">
              <a:rPr lang="es-PE" altLang="es-ES" sz="1200">
                <a:latin typeface="Verdana" panose="020B0604030504040204" pitchFamily="34" charset="0"/>
              </a:rPr>
              <a:pPr algn="r">
                <a:spcAft>
                  <a:spcPct val="0"/>
                </a:spcAft>
                <a:buClrTx/>
                <a:buFontTx/>
                <a:buNone/>
              </a:pPr>
              <a:t>33</a:t>
            </a:fld>
            <a:endParaRPr lang="es-PE" altLang="es-ES" sz="1200">
              <a:latin typeface="Verdana" panose="020B0604030504040204" pitchFamily="34" charset="0"/>
            </a:endParaRPr>
          </a:p>
        </p:txBody>
      </p:sp>
      <p:grpSp>
        <p:nvGrpSpPr>
          <p:cNvPr id="36867" name="19 Grupo"/>
          <p:cNvGrpSpPr>
            <a:grpSpLocks/>
          </p:cNvGrpSpPr>
          <p:nvPr/>
        </p:nvGrpSpPr>
        <p:grpSpPr bwMode="auto">
          <a:xfrm>
            <a:off x="2135188" y="476253"/>
            <a:ext cx="4889500" cy="595313"/>
            <a:chOff x="611188" y="476250"/>
            <a:chExt cx="4889746" cy="595313"/>
          </a:xfrm>
        </p:grpSpPr>
        <p:grpSp>
          <p:nvGrpSpPr>
            <p:cNvPr id="36868" name="Group 6"/>
            <p:cNvGrpSpPr>
              <a:grpSpLocks noChangeAspect="1"/>
            </p:cNvGrpSpPr>
            <p:nvPr/>
          </p:nvGrpSpPr>
          <p:grpSpPr bwMode="auto">
            <a:xfrm>
              <a:off x="611188" y="476250"/>
              <a:ext cx="608720" cy="595313"/>
              <a:chOff x="5121" y="1804"/>
              <a:chExt cx="1905" cy="2205"/>
            </a:xfrm>
          </p:grpSpPr>
          <p:pic>
            <p:nvPicPr>
              <p:cNvPr id="36873"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4"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407368" y="1402898"/>
            <a:ext cx="11449272" cy="5016758"/>
          </a:xfrm>
          <a:prstGeom prst="rect">
            <a:avLst/>
          </a:prstGeom>
          <a:noFill/>
        </p:spPr>
        <p:txBody>
          <a:bodyPr wrap="square">
            <a:spAutoFit/>
          </a:bodyPr>
          <a:lstStyle/>
          <a:p>
            <a:pPr marL="1885950" indent="-1885950" algn="ctr" eaLnBrk="1" hangingPunct="1">
              <a:defRPr/>
            </a:pPr>
            <a:r>
              <a:rPr lang="es-ES" sz="4000" i="0" dirty="0" smtClean="0">
                <a:ln w="1905"/>
                <a:effectLst>
                  <a:innerShdw blurRad="69850" dist="43180" dir="5400000">
                    <a:srgbClr val="000000">
                      <a:alpha val="65000"/>
                    </a:srgbClr>
                  </a:innerShdw>
                </a:effectLst>
                <a:latin typeface="Calibri" panose="020F0502020204030204" pitchFamily="34" charset="0"/>
              </a:rPr>
              <a:t>LEY N° 30137 </a:t>
            </a:r>
          </a:p>
          <a:p>
            <a:pPr eaLnBrk="1" hangingPunct="1">
              <a:defRPr/>
            </a:pPr>
            <a:endParaRPr lang="es-ES" sz="2800" i="0" dirty="0" smtClean="0">
              <a:ln w="1905"/>
              <a:effectLst>
                <a:innerShdw blurRad="69850" dist="43180" dir="5400000">
                  <a:srgbClr val="000000">
                    <a:alpha val="65000"/>
                  </a:srgbClr>
                </a:innerShdw>
              </a:effectLst>
              <a:latin typeface="Calibri" panose="020F0502020204030204" pitchFamily="34" charset="0"/>
            </a:endParaRPr>
          </a:p>
          <a:p>
            <a:pPr eaLnBrk="1" hangingPunct="1">
              <a:defRPr/>
            </a:pPr>
            <a:r>
              <a:rPr lang="es-ES" sz="2800" i="0" dirty="0" smtClean="0">
                <a:ln w="1905"/>
                <a:effectLst>
                  <a:innerShdw blurRad="69850" dist="43180" dir="5400000">
                    <a:srgbClr val="000000">
                      <a:alpha val="65000"/>
                    </a:srgbClr>
                  </a:innerShdw>
                </a:effectLst>
                <a:latin typeface="Calibri" panose="020F0502020204030204" pitchFamily="34" charset="0"/>
              </a:rPr>
              <a:t>LEY QUE ESTABLECE CRITERIOS DE PRIORIZACIÓN PARA LA ATENCIÓN DEL PAGO DE SENTENCIAS JUDICIALES</a:t>
            </a:r>
            <a:endParaRPr lang="es-PE" sz="2800" i="0" dirty="0">
              <a:ln w="1905"/>
              <a:effectLst>
                <a:innerShdw blurRad="69850" dist="43180" dir="5400000">
                  <a:srgbClr val="000000">
                    <a:alpha val="65000"/>
                  </a:srgbClr>
                </a:innerShdw>
              </a:effectLst>
              <a:latin typeface="Calibri" panose="020F0502020204030204" pitchFamily="34" charset="0"/>
            </a:endParaRPr>
          </a:p>
          <a:p>
            <a:pPr algn="just">
              <a:defRPr/>
            </a:pPr>
            <a:endParaRPr lang="es-PE" sz="2800" i="0" dirty="0">
              <a:ln w="1905"/>
              <a:effectLst>
                <a:innerShdw blurRad="69850" dist="43180" dir="5400000">
                  <a:srgbClr val="000000">
                    <a:alpha val="65000"/>
                  </a:srgbClr>
                </a:innerShdw>
              </a:effectLst>
              <a:latin typeface="Calibri" panose="020F0502020204030204" pitchFamily="34" charset="0"/>
            </a:endParaRPr>
          </a:p>
          <a:p>
            <a:pPr algn="just">
              <a:defRPr/>
            </a:pPr>
            <a:r>
              <a:rPr lang="es-PE" sz="2800" i="0" dirty="0" smtClean="0">
                <a:ln w="1905"/>
                <a:effectLst>
                  <a:innerShdw blurRad="69850" dist="43180" dir="5400000">
                    <a:srgbClr val="000000">
                      <a:alpha val="65000"/>
                    </a:srgbClr>
                  </a:innerShdw>
                </a:effectLst>
                <a:latin typeface="Calibri" panose="020F0502020204030204" pitchFamily="34" charset="0"/>
              </a:rPr>
              <a:t>Artículo 1° Objeto de la Ley</a:t>
            </a:r>
          </a:p>
          <a:p>
            <a:pPr algn="just"/>
            <a:r>
              <a:rPr lang="es-ES" sz="2800" b="0" i="0" dirty="0">
                <a:latin typeface="Calibri" panose="020F0502020204030204" pitchFamily="34" charset="0"/>
              </a:rPr>
              <a:t>La presente Ley tiene por objeto establecer criterios de priorización para el pago de sentencias </a:t>
            </a:r>
            <a:r>
              <a:rPr lang="es-ES" sz="2800" b="0" i="0" dirty="0" smtClean="0">
                <a:latin typeface="Calibri" panose="020F0502020204030204" pitchFamily="34" charset="0"/>
              </a:rPr>
              <a:t>judiciales </a:t>
            </a:r>
            <a:r>
              <a:rPr lang="es-ES" sz="2800" b="0" i="0" dirty="0">
                <a:latin typeface="Calibri" panose="020F0502020204030204" pitchFamily="34" charset="0"/>
              </a:rPr>
              <a:t>en calidad de cosa </a:t>
            </a:r>
            <a:r>
              <a:rPr lang="es-ES" sz="2800" b="0" i="0" dirty="0" smtClean="0">
                <a:latin typeface="Calibri" panose="020F0502020204030204" pitchFamily="34" charset="0"/>
              </a:rPr>
              <a:t>juzgada </a:t>
            </a:r>
            <a:r>
              <a:rPr lang="es-ES" sz="2800" b="0" i="0" dirty="0">
                <a:latin typeface="Calibri" panose="020F0502020204030204" pitchFamily="34" charset="0"/>
              </a:rPr>
              <a:t>para efectos de reducir costos al Estado, conforme a lo </a:t>
            </a:r>
            <a:r>
              <a:rPr lang="es-ES" sz="2800" b="0" i="0" dirty="0" smtClean="0">
                <a:latin typeface="Calibri" panose="020F0502020204030204" pitchFamily="34" charset="0"/>
              </a:rPr>
              <a:t>dispuesto </a:t>
            </a:r>
            <a:r>
              <a:rPr lang="es-ES" sz="2800" b="0" i="0" dirty="0">
                <a:latin typeface="Calibri" panose="020F0502020204030204" pitchFamily="34" charset="0"/>
              </a:rPr>
              <a:t>en la sexagésima novena disposición complementaria final de la Ley 29812, Ley de </a:t>
            </a:r>
            <a:r>
              <a:rPr lang="es-ES" sz="2800" b="0" i="0" dirty="0" smtClean="0">
                <a:latin typeface="Calibri" panose="020F0502020204030204" pitchFamily="34" charset="0"/>
              </a:rPr>
              <a:t>Presupuesto </a:t>
            </a:r>
            <a:r>
              <a:rPr lang="es-ES" sz="2800" b="0" i="0" dirty="0">
                <a:latin typeface="Calibri" panose="020F0502020204030204" pitchFamily="34" charset="0"/>
              </a:rPr>
              <a:t>del Sector Público para el Año Fiscal 2012</a:t>
            </a:r>
            <a:r>
              <a:rPr lang="es-ES" sz="2800" b="0" i="0" dirty="0" smtClean="0">
                <a:latin typeface="Calibri" panose="020F0502020204030204" pitchFamily="34" charset="0"/>
              </a:rPr>
              <a:t>.</a:t>
            </a:r>
            <a:endParaRPr lang="es-ES" sz="2800" b="0" i="0" dirty="0">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FE646A04-77AC-4AF5-A361-CF98E6DD8EC2}" type="slidenum">
              <a:rPr lang="es-PE" altLang="es-ES" sz="1200">
                <a:latin typeface="Verdana" panose="020B0604030504040204" pitchFamily="34" charset="0"/>
              </a:rPr>
              <a:pPr algn="r">
                <a:spcAft>
                  <a:spcPct val="0"/>
                </a:spcAft>
                <a:buClrTx/>
                <a:buFontTx/>
                <a:buNone/>
              </a:pPr>
              <a:t>34</a:t>
            </a:fld>
            <a:endParaRPr lang="es-PE" altLang="es-ES" sz="1200">
              <a:latin typeface="Verdana" panose="020B0604030504040204" pitchFamily="34" charset="0"/>
            </a:endParaRPr>
          </a:p>
        </p:txBody>
      </p:sp>
      <p:grpSp>
        <p:nvGrpSpPr>
          <p:cNvPr id="37891" name="19 Grupo"/>
          <p:cNvGrpSpPr>
            <a:grpSpLocks/>
          </p:cNvGrpSpPr>
          <p:nvPr/>
        </p:nvGrpSpPr>
        <p:grpSpPr bwMode="auto">
          <a:xfrm>
            <a:off x="2135188" y="476253"/>
            <a:ext cx="4889500" cy="595313"/>
            <a:chOff x="611188" y="476250"/>
            <a:chExt cx="4889746" cy="595313"/>
          </a:xfrm>
        </p:grpSpPr>
        <p:grpSp>
          <p:nvGrpSpPr>
            <p:cNvPr id="37892" name="Group 6"/>
            <p:cNvGrpSpPr>
              <a:grpSpLocks noChangeAspect="1"/>
            </p:cNvGrpSpPr>
            <p:nvPr/>
          </p:nvGrpSpPr>
          <p:grpSpPr bwMode="auto">
            <a:xfrm>
              <a:off x="611188" y="476250"/>
              <a:ext cx="608720" cy="595313"/>
              <a:chOff x="5121" y="1804"/>
              <a:chExt cx="1905" cy="2205"/>
            </a:xfrm>
          </p:grpSpPr>
          <p:pic>
            <p:nvPicPr>
              <p:cNvPr id="37897"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8"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407368" y="1618922"/>
            <a:ext cx="11161240" cy="3970318"/>
          </a:xfrm>
          <a:prstGeom prst="rect">
            <a:avLst/>
          </a:prstGeom>
          <a:noFill/>
        </p:spPr>
        <p:txBody>
          <a:bodyPr wrap="square">
            <a:spAutoFit/>
          </a:bodyPr>
          <a:lstStyle/>
          <a:p>
            <a:pPr algn="just">
              <a:defRPr/>
            </a:pPr>
            <a:r>
              <a:rPr lang="es-PE" sz="2800" i="0" dirty="0" smtClean="0">
                <a:ln w="1905"/>
                <a:effectLst>
                  <a:innerShdw blurRad="69850" dist="43180" dir="5400000">
                    <a:srgbClr val="000000">
                      <a:alpha val="65000"/>
                    </a:srgbClr>
                  </a:innerShdw>
                </a:effectLst>
                <a:latin typeface="Calibri" panose="020F0502020204030204" pitchFamily="34" charset="0"/>
              </a:rPr>
              <a:t>Artículo </a:t>
            </a:r>
            <a:r>
              <a:rPr lang="es-PE" sz="2800" i="0" dirty="0">
                <a:ln w="1905"/>
                <a:effectLst>
                  <a:innerShdw blurRad="69850" dist="43180" dir="5400000">
                    <a:srgbClr val="000000">
                      <a:alpha val="65000"/>
                    </a:srgbClr>
                  </a:innerShdw>
                </a:effectLst>
                <a:latin typeface="Calibri" panose="020F0502020204030204" pitchFamily="34" charset="0"/>
              </a:rPr>
              <a:t>2</a:t>
            </a:r>
            <a:r>
              <a:rPr lang="es-PE" sz="2800" i="0" dirty="0" smtClean="0">
                <a:ln w="1905"/>
                <a:effectLst>
                  <a:innerShdw blurRad="69850" dist="43180" dir="5400000">
                    <a:srgbClr val="000000">
                      <a:alpha val="65000"/>
                    </a:srgbClr>
                  </a:innerShdw>
                </a:effectLst>
                <a:latin typeface="Calibri" panose="020F0502020204030204" pitchFamily="34" charset="0"/>
              </a:rPr>
              <a:t>° Criterios de priorización social y sectorial</a:t>
            </a:r>
          </a:p>
          <a:p>
            <a:pPr marL="628650" indent="-628650" algn="just"/>
            <a:r>
              <a:rPr lang="es-ES" sz="2800" b="0" i="0" dirty="0">
                <a:latin typeface="Calibri" panose="020F0502020204030204" pitchFamily="34" charset="0"/>
              </a:rPr>
              <a:t>2.1 Los pliegos cumplen con efectuar el pago por sentencias judiciales en calidad de cosa </a:t>
            </a:r>
            <a:r>
              <a:rPr lang="es-ES" sz="2800" b="0" i="0" dirty="0" smtClean="0">
                <a:latin typeface="Calibri" panose="020F0502020204030204" pitchFamily="34" charset="0"/>
              </a:rPr>
              <a:t>juzgada </a:t>
            </a:r>
            <a:r>
              <a:rPr lang="es-ES" sz="2800" b="0" i="0" dirty="0">
                <a:latin typeface="Calibri" panose="020F0502020204030204" pitchFamily="34" charset="0"/>
              </a:rPr>
              <a:t>en función a los criterios siguientes:</a:t>
            </a:r>
          </a:p>
          <a:p>
            <a:pPr algn="just" defTabSz="628650"/>
            <a:r>
              <a:rPr lang="es-ES" sz="2800" b="0" i="0" dirty="0" smtClean="0">
                <a:latin typeface="Calibri" panose="020F0502020204030204" pitchFamily="34" charset="0"/>
              </a:rPr>
              <a:t>	1</a:t>
            </a:r>
            <a:r>
              <a:rPr lang="es-ES" sz="2800" b="0" i="0" dirty="0">
                <a:latin typeface="Calibri" panose="020F0502020204030204" pitchFamily="34" charset="0"/>
              </a:rPr>
              <a:t>. Materia laboral.</a:t>
            </a:r>
          </a:p>
          <a:p>
            <a:pPr algn="just" defTabSz="628650"/>
            <a:r>
              <a:rPr lang="es-ES" sz="2800" b="0" i="0" dirty="0" smtClean="0">
                <a:latin typeface="Calibri" panose="020F0502020204030204" pitchFamily="34" charset="0"/>
              </a:rPr>
              <a:t>	2</a:t>
            </a:r>
            <a:r>
              <a:rPr lang="es-ES" sz="2800" b="0" i="0" dirty="0">
                <a:latin typeface="Calibri" panose="020F0502020204030204" pitchFamily="34" charset="0"/>
              </a:rPr>
              <a:t>. Materia previsional.</a:t>
            </a:r>
          </a:p>
          <a:p>
            <a:pPr marL="446088" indent="-446088" algn="just" defTabSz="628650"/>
            <a:r>
              <a:rPr lang="es-ES" sz="2800" b="0" i="0" dirty="0" smtClean="0">
                <a:latin typeface="Calibri" panose="020F0502020204030204" pitchFamily="34" charset="0"/>
              </a:rPr>
              <a:t>		3</a:t>
            </a:r>
            <a:r>
              <a:rPr lang="es-ES" sz="2800" b="0" i="0" dirty="0">
                <a:latin typeface="Calibri" panose="020F0502020204030204" pitchFamily="34" charset="0"/>
              </a:rPr>
              <a:t>. Víctimas en actos de defensa del Estado y víctimas por </a:t>
            </a:r>
            <a:r>
              <a:rPr lang="es-ES" sz="2800" b="0" i="0" dirty="0" smtClean="0">
                <a:latin typeface="Calibri" panose="020F0502020204030204" pitchFamily="34" charset="0"/>
              </a:rPr>
              <a:t>violaciones 		     de </a:t>
            </a:r>
            <a:r>
              <a:rPr lang="es-ES" sz="2800" b="0" i="0" dirty="0">
                <a:latin typeface="Calibri" panose="020F0502020204030204" pitchFamily="34" charset="0"/>
              </a:rPr>
              <a:t>derechos humanos.</a:t>
            </a:r>
          </a:p>
          <a:p>
            <a:pPr algn="just" defTabSz="628650"/>
            <a:r>
              <a:rPr lang="es-ES" sz="2800" b="0" i="0" dirty="0" smtClean="0">
                <a:latin typeface="Calibri" panose="020F0502020204030204" pitchFamily="34" charset="0"/>
              </a:rPr>
              <a:t>	4</a:t>
            </a:r>
            <a:r>
              <a:rPr lang="es-ES" sz="2800" b="0" i="0" dirty="0">
                <a:latin typeface="Calibri" panose="020F0502020204030204" pitchFamily="34" charset="0"/>
              </a:rPr>
              <a:t>. Otras deudas de carácter social.</a:t>
            </a:r>
          </a:p>
          <a:p>
            <a:pPr algn="just" defTabSz="628650"/>
            <a:r>
              <a:rPr lang="es-ES" sz="2800" b="0" i="0" dirty="0" smtClean="0">
                <a:latin typeface="Calibri" panose="020F0502020204030204" pitchFamily="34" charset="0"/>
              </a:rPr>
              <a:t>	5</a:t>
            </a:r>
            <a:r>
              <a:rPr lang="es-ES" sz="2800" b="0" i="0" dirty="0">
                <a:latin typeface="Calibri" panose="020F0502020204030204" pitchFamily="34" charset="0"/>
              </a:rPr>
              <a:t>. Deudas no comprendidas en los numerales precedentes.</a:t>
            </a:r>
          </a:p>
        </p:txBody>
      </p:sp>
    </p:spTree>
  </p:cSld>
  <p:clrMapOvr>
    <a:masterClrMapping/>
  </p:clrMapOvr>
  <p:transition spd="med">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35</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196752"/>
            <a:ext cx="11737304" cy="5262979"/>
          </a:xfrm>
          <a:prstGeom prst="rect">
            <a:avLst/>
          </a:prstGeom>
          <a:noFill/>
        </p:spPr>
        <p:txBody>
          <a:bodyPr wrap="square">
            <a:spAutoFit/>
          </a:bodyPr>
          <a:lstStyle/>
          <a:p>
            <a:pPr marL="536575" indent="-536575" algn="just"/>
            <a:r>
              <a:rPr lang="es-ES" sz="2800" b="0" i="0" dirty="0">
                <a:latin typeface="Calibri" panose="020F0502020204030204" pitchFamily="34" charset="0"/>
              </a:rPr>
              <a:t>2.2 Cada pliego aplica los criterios dispuestos en el numeral 2.1 para determinar el orden de </a:t>
            </a:r>
            <a:r>
              <a:rPr lang="es-ES" sz="2800" b="0" i="0" dirty="0" smtClean="0">
                <a:latin typeface="Calibri" panose="020F0502020204030204" pitchFamily="34" charset="0"/>
              </a:rPr>
              <a:t>prioridad </a:t>
            </a:r>
            <a:r>
              <a:rPr lang="es-ES" sz="2800" b="0" i="0" dirty="0">
                <a:latin typeface="Calibri" panose="020F0502020204030204" pitchFamily="34" charset="0"/>
              </a:rPr>
              <a:t>y, considera además, aspectos tales </a:t>
            </a:r>
            <a:r>
              <a:rPr lang="es-ES" sz="2800" b="0" i="0" dirty="0" smtClean="0">
                <a:latin typeface="Calibri" panose="020F0502020204030204" pitchFamily="34" charset="0"/>
              </a:rPr>
              <a:t>como:</a:t>
            </a:r>
          </a:p>
          <a:p>
            <a:pPr marL="536575" algn="just"/>
            <a:r>
              <a:rPr lang="es-ES" sz="2800" b="0" i="0" dirty="0" smtClean="0">
                <a:latin typeface="Calibri" panose="020F0502020204030204" pitchFamily="34" charset="0"/>
              </a:rPr>
              <a:t> La </a:t>
            </a:r>
            <a:r>
              <a:rPr lang="es-ES" sz="2800" b="0" i="0" dirty="0">
                <a:latin typeface="Calibri" panose="020F0502020204030204" pitchFamily="34" charset="0"/>
              </a:rPr>
              <a:t>fecha de notificación</a:t>
            </a:r>
            <a:r>
              <a:rPr lang="es-ES" sz="2800" b="0" i="0" dirty="0" smtClean="0">
                <a:latin typeface="Calibri" panose="020F0502020204030204" pitchFamily="34" charset="0"/>
              </a:rPr>
              <a:t>,</a:t>
            </a:r>
          </a:p>
          <a:p>
            <a:pPr marL="536575" algn="just"/>
            <a:r>
              <a:rPr lang="es-ES" sz="2800" b="0" i="0" dirty="0" smtClean="0">
                <a:latin typeface="Calibri" panose="020F0502020204030204" pitchFamily="34" charset="0"/>
              </a:rPr>
              <a:t> Edad </a:t>
            </a:r>
            <a:r>
              <a:rPr lang="es-ES" sz="2800" b="0" i="0" dirty="0">
                <a:latin typeface="Calibri" panose="020F0502020204030204" pitchFamily="34" charset="0"/>
              </a:rPr>
              <a:t>de los </a:t>
            </a:r>
            <a:r>
              <a:rPr lang="es-ES" sz="2800" b="0" i="0" dirty="0" smtClean="0">
                <a:latin typeface="Calibri" panose="020F0502020204030204" pitchFamily="34" charset="0"/>
              </a:rPr>
              <a:t>acreedores </a:t>
            </a:r>
            <a:r>
              <a:rPr lang="es-ES" sz="2800" b="0" i="0" dirty="0">
                <a:latin typeface="Calibri" panose="020F0502020204030204" pitchFamily="34" charset="0"/>
              </a:rPr>
              <a:t>y los </a:t>
            </a:r>
            <a:endParaRPr lang="es-ES" sz="2800" b="0" i="0" dirty="0" smtClean="0">
              <a:latin typeface="Calibri" panose="020F0502020204030204" pitchFamily="34" charset="0"/>
            </a:endParaRPr>
          </a:p>
          <a:p>
            <a:pPr marL="536575" indent="92075" algn="just"/>
            <a:r>
              <a:rPr lang="es-ES" sz="2800" b="0" i="0" dirty="0" smtClean="0">
                <a:latin typeface="Calibri" panose="020F0502020204030204" pitchFamily="34" charset="0"/>
              </a:rPr>
              <a:t>Montos </a:t>
            </a:r>
            <a:r>
              <a:rPr lang="es-ES" sz="2800" b="0" i="0" dirty="0">
                <a:latin typeface="Calibri" panose="020F0502020204030204" pitchFamily="34" charset="0"/>
              </a:rPr>
              <a:t>de </a:t>
            </a:r>
            <a:r>
              <a:rPr lang="es-ES" sz="2800" b="0" i="0" dirty="0" smtClean="0">
                <a:latin typeface="Calibri" panose="020F0502020204030204" pitchFamily="34" charset="0"/>
              </a:rPr>
              <a:t>obligación.</a:t>
            </a:r>
          </a:p>
          <a:p>
            <a:pPr marL="536575" algn="just"/>
            <a:endParaRPr lang="es-ES" sz="2800" b="0" i="0" dirty="0" smtClean="0">
              <a:latin typeface="Calibri" panose="020F0502020204030204" pitchFamily="34" charset="0"/>
            </a:endParaRPr>
          </a:p>
          <a:p>
            <a:pPr marL="536575" algn="just"/>
            <a:r>
              <a:rPr lang="es-ES" sz="2800" b="0" i="0" dirty="0" smtClean="0">
                <a:latin typeface="Calibri" panose="020F0502020204030204" pitchFamily="34" charset="0"/>
              </a:rPr>
              <a:t>Asimismo</a:t>
            </a:r>
            <a:r>
              <a:rPr lang="es-ES" sz="2800" b="0" i="0" dirty="0">
                <a:latin typeface="Calibri" panose="020F0502020204030204" pitchFamily="34" charset="0"/>
              </a:rPr>
              <a:t>, luego de efectuado lo </a:t>
            </a:r>
            <a:r>
              <a:rPr lang="es-ES" sz="2800" b="0" i="0" dirty="0" smtClean="0">
                <a:latin typeface="Calibri" panose="020F0502020204030204" pitchFamily="34" charset="0"/>
              </a:rPr>
              <a:t>anterior</a:t>
            </a:r>
            <a:r>
              <a:rPr lang="es-ES" sz="2800" b="0" i="0" dirty="0">
                <a:latin typeface="Calibri" panose="020F0502020204030204" pitchFamily="34" charset="0"/>
              </a:rPr>
              <a:t>, se prioriza a los acreedores </a:t>
            </a:r>
            <a:r>
              <a:rPr lang="es-ES" sz="2800" b="0" i="0" dirty="0" smtClean="0">
                <a:latin typeface="Calibri" panose="020F0502020204030204" pitchFamily="34" charset="0"/>
              </a:rPr>
              <a:t>individuales:</a:t>
            </a:r>
          </a:p>
          <a:p>
            <a:pPr marL="536575" algn="just"/>
            <a:r>
              <a:rPr lang="es-ES" sz="2800" b="0" i="0" dirty="0">
                <a:latin typeface="Calibri" panose="020F0502020204030204" pitchFamily="34" charset="0"/>
              </a:rPr>
              <a:t>C</a:t>
            </a:r>
            <a:r>
              <a:rPr lang="es-ES" sz="2800" b="0" i="0" dirty="0" smtClean="0">
                <a:latin typeface="Calibri" panose="020F0502020204030204" pitchFamily="34" charset="0"/>
              </a:rPr>
              <a:t>uyo </a:t>
            </a:r>
            <a:r>
              <a:rPr lang="es-ES" sz="2800" b="0" i="0" dirty="0">
                <a:latin typeface="Calibri" panose="020F0502020204030204" pitchFamily="34" charset="0"/>
              </a:rPr>
              <a:t>saldo de acreencia sea menor o igual a </a:t>
            </a:r>
            <a:r>
              <a:rPr lang="es-ES" sz="2800" b="0" i="0" dirty="0" smtClean="0">
                <a:latin typeface="Calibri" panose="020F0502020204030204" pitchFamily="34" charset="0"/>
              </a:rPr>
              <a:t>las </a:t>
            </a:r>
            <a:r>
              <a:rPr lang="es-ES" sz="2800" b="0" i="0" dirty="0">
                <a:latin typeface="Calibri" panose="020F0502020204030204" pitchFamily="34" charset="0"/>
              </a:rPr>
              <a:t>5 Unidades Impositivas </a:t>
            </a:r>
            <a:r>
              <a:rPr lang="es-ES" sz="2800" b="0" i="0" dirty="0" smtClean="0">
                <a:latin typeface="Calibri" panose="020F0502020204030204" pitchFamily="34" charset="0"/>
              </a:rPr>
              <a:t>Tributarias </a:t>
            </a:r>
            <a:r>
              <a:rPr lang="es-ES" sz="2800" b="0" i="0" dirty="0">
                <a:latin typeface="Calibri" panose="020F0502020204030204" pitchFamily="34" charset="0"/>
              </a:rPr>
              <a:t>(</a:t>
            </a:r>
            <a:r>
              <a:rPr lang="es-ES" sz="2800" b="0" i="0" dirty="0" err="1">
                <a:latin typeface="Calibri" panose="020F0502020204030204" pitchFamily="34" charset="0"/>
              </a:rPr>
              <a:t>UITs</a:t>
            </a:r>
            <a:r>
              <a:rPr lang="es-ES" sz="2800" b="0" i="0" dirty="0" smtClean="0">
                <a:latin typeface="Calibri" panose="020F0502020204030204" pitchFamily="34" charset="0"/>
              </a:rPr>
              <a:t>).</a:t>
            </a:r>
          </a:p>
          <a:p>
            <a:pPr marL="536575" algn="just"/>
            <a:r>
              <a:rPr lang="es-ES" sz="2800" b="0" i="0" dirty="0" smtClean="0">
                <a:latin typeface="Calibri" panose="020F0502020204030204" pitchFamily="34" charset="0"/>
              </a:rPr>
              <a:t>Luego </a:t>
            </a:r>
            <a:r>
              <a:rPr lang="es-ES" sz="2800" b="0" i="0" dirty="0">
                <a:latin typeface="Calibri" panose="020F0502020204030204" pitchFamily="34" charset="0"/>
              </a:rPr>
              <a:t>a los acreedores cuyo saldo de acreencia </a:t>
            </a:r>
            <a:r>
              <a:rPr lang="es-ES" sz="2800" b="0" i="0" dirty="0" smtClean="0">
                <a:latin typeface="Calibri" panose="020F0502020204030204" pitchFamily="34" charset="0"/>
              </a:rPr>
              <a:t>sea </a:t>
            </a:r>
            <a:r>
              <a:rPr lang="es-ES" sz="2800" b="0" i="0" dirty="0">
                <a:latin typeface="Calibri" panose="020F0502020204030204" pitchFamily="34" charset="0"/>
              </a:rPr>
              <a:t>mayor de 5 y hasta 10 Unidades Impositivas Tributarias (</a:t>
            </a:r>
            <a:r>
              <a:rPr lang="es-ES" sz="2800" b="0" i="0" dirty="0" err="1">
                <a:latin typeface="Calibri" panose="020F0502020204030204" pitchFamily="34" charset="0"/>
              </a:rPr>
              <a:t>UITs</a:t>
            </a:r>
            <a:r>
              <a:rPr lang="es-ES" sz="2800" b="0" i="0" dirty="0" smtClean="0">
                <a:latin typeface="Calibri" panose="020F0502020204030204" pitchFamily="34" charset="0"/>
              </a:rPr>
              <a:t>).</a:t>
            </a:r>
          </a:p>
        </p:txBody>
      </p:sp>
    </p:spTree>
    <p:extLst>
      <p:ext uri="{BB962C8B-B14F-4D97-AF65-F5344CB8AC3E}">
        <p14:creationId xmlns:p14="http://schemas.microsoft.com/office/powerpoint/2010/main" val="51603830"/>
      </p:ext>
    </p:extLst>
  </p:cSld>
  <p:clrMapOvr>
    <a:masterClrMapping/>
  </p:clrMapOvr>
  <p:transition spd="med">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36</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401738"/>
            <a:ext cx="11737304" cy="3539430"/>
          </a:xfrm>
          <a:prstGeom prst="rect">
            <a:avLst/>
          </a:prstGeom>
          <a:noFill/>
        </p:spPr>
        <p:txBody>
          <a:bodyPr wrap="square">
            <a:spAutoFit/>
          </a:bodyPr>
          <a:lstStyle/>
          <a:p>
            <a:pPr marL="536575" algn="just"/>
            <a:r>
              <a:rPr lang="es-ES" sz="2800" b="0" i="0" dirty="0">
                <a:latin typeface="Calibri" panose="020F0502020204030204" pitchFamily="34" charset="0"/>
              </a:rPr>
              <a:t>Posteriormente a aquellos cuyo saldo de acreencia sea mayor de 10 y hasta 20 Unidades Impositivas Tributarias (</a:t>
            </a:r>
            <a:r>
              <a:rPr lang="es-ES" sz="2800" b="0" i="0" dirty="0" err="1">
                <a:latin typeface="Calibri" panose="020F0502020204030204" pitchFamily="34" charset="0"/>
              </a:rPr>
              <a:t>UITs</a:t>
            </a:r>
            <a:r>
              <a:rPr lang="es-ES" sz="2800" b="0" i="0" dirty="0" smtClean="0">
                <a:latin typeface="Calibri" panose="020F0502020204030204" pitchFamily="34" charset="0"/>
              </a:rPr>
              <a:t>).</a:t>
            </a:r>
          </a:p>
          <a:p>
            <a:pPr marL="536575" algn="just"/>
            <a:endParaRPr lang="es-ES" sz="2800" b="0" i="0" dirty="0">
              <a:latin typeface="Calibri" panose="020F0502020204030204" pitchFamily="34" charset="0"/>
            </a:endParaRPr>
          </a:p>
          <a:p>
            <a:pPr marL="536575" algn="just"/>
            <a:r>
              <a:rPr lang="es-ES" sz="2800" b="0" i="0" dirty="0" smtClean="0">
                <a:latin typeface="Calibri" panose="020F0502020204030204" pitchFamily="34" charset="0"/>
              </a:rPr>
              <a:t>Luego </a:t>
            </a:r>
            <a:r>
              <a:rPr lang="es-ES" sz="2800" b="0" i="0" dirty="0">
                <a:latin typeface="Calibri" panose="020F0502020204030204" pitchFamily="34" charset="0"/>
              </a:rPr>
              <a:t>a </a:t>
            </a:r>
            <a:r>
              <a:rPr lang="es-ES" sz="2800" b="0" i="0" dirty="0" smtClean="0">
                <a:latin typeface="Calibri" panose="020F0502020204030204" pitchFamily="34" charset="0"/>
              </a:rPr>
              <a:t>los </a:t>
            </a:r>
            <a:r>
              <a:rPr lang="es-ES" sz="2800" b="0" i="0" dirty="0">
                <a:latin typeface="Calibri" panose="020F0502020204030204" pitchFamily="34" charset="0"/>
              </a:rPr>
              <a:t>acreedores cuyo saldo de acreencia sea mayor de 20 y hasta 50 Unidades </a:t>
            </a:r>
            <a:r>
              <a:rPr lang="es-ES" sz="2800" b="0" i="0" dirty="0" smtClean="0">
                <a:latin typeface="Calibri" panose="020F0502020204030204" pitchFamily="34" charset="0"/>
              </a:rPr>
              <a:t>Impositivas </a:t>
            </a:r>
            <a:r>
              <a:rPr lang="es-ES" sz="2800" b="0" i="0" dirty="0">
                <a:latin typeface="Calibri" panose="020F0502020204030204" pitchFamily="34" charset="0"/>
              </a:rPr>
              <a:t>Tributarias (</a:t>
            </a:r>
            <a:r>
              <a:rPr lang="es-ES" sz="2800" b="0" i="0" dirty="0" err="1">
                <a:latin typeface="Calibri" panose="020F0502020204030204" pitchFamily="34" charset="0"/>
              </a:rPr>
              <a:t>UITs</a:t>
            </a:r>
            <a:r>
              <a:rPr lang="es-ES" sz="2800" b="0" i="0" dirty="0" smtClean="0">
                <a:latin typeface="Calibri" panose="020F0502020204030204" pitchFamily="34" charset="0"/>
              </a:rPr>
              <a:t>).</a:t>
            </a:r>
          </a:p>
          <a:p>
            <a:pPr marL="536575" algn="just"/>
            <a:endParaRPr lang="es-ES" sz="2800" b="0" i="0" dirty="0" smtClean="0">
              <a:latin typeface="Calibri" panose="020F0502020204030204" pitchFamily="34" charset="0"/>
            </a:endParaRPr>
          </a:p>
          <a:p>
            <a:pPr marL="536575" algn="just"/>
            <a:r>
              <a:rPr lang="es-ES" sz="2800" b="0" i="0" dirty="0" smtClean="0">
                <a:latin typeface="Calibri" panose="020F0502020204030204" pitchFamily="34" charset="0"/>
              </a:rPr>
              <a:t>Y </a:t>
            </a:r>
            <a:r>
              <a:rPr lang="es-ES" sz="2800" b="0" i="0" dirty="0">
                <a:latin typeface="Calibri" panose="020F0502020204030204" pitchFamily="34" charset="0"/>
              </a:rPr>
              <a:t>por último a las acreencias cuyo saldo adeudado sea superior a </a:t>
            </a:r>
            <a:r>
              <a:rPr lang="es-ES" sz="2800" b="0" i="0" dirty="0" smtClean="0">
                <a:latin typeface="Calibri" panose="020F0502020204030204" pitchFamily="34" charset="0"/>
              </a:rPr>
              <a:t>las </a:t>
            </a:r>
            <a:r>
              <a:rPr lang="es-ES" sz="2800" b="0" i="0" dirty="0">
                <a:latin typeface="Calibri" panose="020F0502020204030204" pitchFamily="34" charset="0"/>
              </a:rPr>
              <a:t>50 Unidades Impositivas Tributarias (</a:t>
            </a:r>
            <a:r>
              <a:rPr lang="es-ES" sz="2800" b="0" i="0" dirty="0" err="1">
                <a:latin typeface="Calibri" panose="020F0502020204030204" pitchFamily="34" charset="0"/>
              </a:rPr>
              <a:t>UITs</a:t>
            </a:r>
            <a:r>
              <a:rPr lang="es-ES" sz="2800" b="0" i="0" dirty="0" smtClean="0">
                <a:latin typeface="Calibri" panose="020F0502020204030204" pitchFamily="34" charset="0"/>
              </a:rPr>
              <a:t>).</a:t>
            </a:r>
            <a:endParaRPr lang="es-ES" sz="2800" b="0" i="0" dirty="0">
              <a:latin typeface="Calibri" panose="020F0502020204030204" pitchFamily="34" charset="0"/>
            </a:endParaRPr>
          </a:p>
        </p:txBody>
      </p:sp>
    </p:spTree>
    <p:extLst>
      <p:ext uri="{BB962C8B-B14F-4D97-AF65-F5344CB8AC3E}">
        <p14:creationId xmlns:p14="http://schemas.microsoft.com/office/powerpoint/2010/main" val="1548319113"/>
      </p:ext>
    </p:extLst>
  </p:cSld>
  <p:clrMapOvr>
    <a:masterClrMapping/>
  </p:clrMapOvr>
  <p:transition spd="med">
    <p:zo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37</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407368" y="1687448"/>
            <a:ext cx="11161240" cy="2677656"/>
          </a:xfrm>
          <a:prstGeom prst="rect">
            <a:avLst/>
          </a:prstGeom>
          <a:noFill/>
        </p:spPr>
        <p:txBody>
          <a:bodyPr wrap="square">
            <a:spAutoFit/>
          </a:bodyPr>
          <a:lstStyle/>
          <a:p>
            <a:pPr marL="628650" algn="just"/>
            <a:r>
              <a:rPr lang="es-ES" sz="2800" b="0" i="0" dirty="0">
                <a:latin typeface="Calibri" panose="020F0502020204030204" pitchFamily="34" charset="0"/>
              </a:rPr>
              <a:t>Las acreencias superiores a las 50 Unidades Impositivas Tributarias (</a:t>
            </a:r>
            <a:r>
              <a:rPr lang="es-ES" sz="2800" b="0" i="0" dirty="0" err="1">
                <a:latin typeface="Calibri" panose="020F0502020204030204" pitchFamily="34" charset="0"/>
              </a:rPr>
              <a:t>UITs</a:t>
            </a:r>
            <a:r>
              <a:rPr lang="es-ES" sz="2800" b="0" i="0" dirty="0">
                <a:latin typeface="Calibri" panose="020F0502020204030204" pitchFamily="34" charset="0"/>
              </a:rPr>
              <a:t>), son pagadas proporcionalmente al saldo disponible y al orden de prioridad antes señalado</a:t>
            </a:r>
            <a:r>
              <a:rPr lang="es-ES" sz="2800" b="0" i="0" dirty="0" smtClean="0">
                <a:latin typeface="Calibri" panose="020F0502020204030204" pitchFamily="34" charset="0"/>
              </a:rPr>
              <a:t>.</a:t>
            </a:r>
          </a:p>
          <a:p>
            <a:pPr algn="just"/>
            <a:endParaRPr lang="es-ES" sz="2800" b="0" i="0" dirty="0">
              <a:latin typeface="Calibri" panose="020F0502020204030204" pitchFamily="34" charset="0"/>
            </a:endParaRPr>
          </a:p>
          <a:p>
            <a:pPr marL="628650" indent="-628650" algn="just"/>
            <a:r>
              <a:rPr lang="es-ES" sz="2800" b="0" i="0" dirty="0">
                <a:latin typeface="Calibri" panose="020F0502020204030204" pitchFamily="34" charset="0"/>
              </a:rPr>
              <a:t>2.3 El orden de prioridad del presente artículo prevalece sobre otros criterios de prioridad </a:t>
            </a:r>
            <a:r>
              <a:rPr lang="es-ES" sz="2800" b="0" i="0" dirty="0" smtClean="0">
                <a:latin typeface="Calibri" panose="020F0502020204030204" pitchFamily="34" charset="0"/>
              </a:rPr>
              <a:t>previstos </a:t>
            </a:r>
            <a:r>
              <a:rPr lang="es-ES" sz="2800" b="0" i="0" dirty="0">
                <a:latin typeface="Calibri" panose="020F0502020204030204" pitchFamily="34" charset="0"/>
              </a:rPr>
              <a:t>en la normativa vigente.</a:t>
            </a:r>
          </a:p>
        </p:txBody>
      </p:sp>
    </p:spTree>
    <p:extLst>
      <p:ext uri="{BB962C8B-B14F-4D97-AF65-F5344CB8AC3E}">
        <p14:creationId xmlns:p14="http://schemas.microsoft.com/office/powerpoint/2010/main" val="899784307"/>
      </p:ext>
    </p:extLst>
  </p:cSld>
  <p:clrMapOvr>
    <a:masterClrMapping/>
  </p:clrMapOvr>
  <p:transition spd="med">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38</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476067"/>
            <a:ext cx="11737304" cy="4401205"/>
          </a:xfrm>
          <a:prstGeom prst="rect">
            <a:avLst/>
          </a:prstGeom>
          <a:noFill/>
        </p:spPr>
        <p:txBody>
          <a:bodyPr wrap="square">
            <a:spAutoFit/>
          </a:bodyPr>
          <a:lstStyle/>
          <a:p>
            <a:pPr algn="just"/>
            <a:r>
              <a:rPr lang="es-ES" sz="2800" i="0" dirty="0">
                <a:latin typeface="Calibri" panose="020F0502020204030204" pitchFamily="34" charset="0"/>
              </a:rPr>
              <a:t>Artículo 3. Reporte periódico a la instancia judicial</a:t>
            </a:r>
          </a:p>
          <a:p>
            <a:pPr algn="just"/>
            <a:r>
              <a:rPr lang="es-ES" sz="2800" b="0" i="0" dirty="0">
                <a:latin typeface="Calibri" panose="020F0502020204030204" pitchFamily="34" charset="0"/>
              </a:rPr>
              <a:t>Todo pago realizado por las entidades en virtud de sentencias judiciales firmes, es reportado </a:t>
            </a:r>
            <a:r>
              <a:rPr lang="es-ES" sz="2800" b="0" i="0" dirty="0" smtClean="0">
                <a:latin typeface="Calibri" panose="020F0502020204030204" pitchFamily="34" charset="0"/>
              </a:rPr>
              <a:t>por </a:t>
            </a:r>
            <a:r>
              <a:rPr lang="es-ES" sz="2800" b="0" i="0" dirty="0">
                <a:latin typeface="Calibri" panose="020F0502020204030204" pitchFamily="34" charset="0"/>
              </a:rPr>
              <a:t>la Oficina General de Administración del pliego, o la que haga sus veces, al procurador </a:t>
            </a:r>
            <a:r>
              <a:rPr lang="es-ES" sz="2800" b="0" i="0" dirty="0" smtClean="0">
                <a:latin typeface="Calibri" panose="020F0502020204030204" pitchFamily="34" charset="0"/>
              </a:rPr>
              <a:t>público respectivo</a:t>
            </a:r>
            <a:r>
              <a:rPr lang="es-ES" sz="2800" b="0" i="0" dirty="0">
                <a:latin typeface="Calibri" panose="020F0502020204030204" pitchFamily="34" charset="0"/>
              </a:rPr>
              <a:t>, el que a su vez reporta periódicamente a la instancia judicial a cargo del </a:t>
            </a:r>
            <a:r>
              <a:rPr lang="es-ES" sz="2800" b="0" i="0" dirty="0" smtClean="0">
                <a:latin typeface="Calibri" panose="020F0502020204030204" pitchFamily="34" charset="0"/>
              </a:rPr>
              <a:t>proceso</a:t>
            </a:r>
            <a:r>
              <a:rPr lang="es-ES" sz="2800" b="0" i="0" dirty="0">
                <a:latin typeface="Calibri" panose="020F0502020204030204" pitchFamily="34" charset="0"/>
              </a:rPr>
              <a:t>, a fin de actualizar las liquidaciones de deuda correspondientes. El procurador público </a:t>
            </a:r>
            <a:r>
              <a:rPr lang="es-ES" sz="2800" b="0" i="0" dirty="0" smtClean="0">
                <a:latin typeface="Calibri" panose="020F0502020204030204" pitchFamily="34" charset="0"/>
              </a:rPr>
              <a:t>comunica </a:t>
            </a:r>
            <a:r>
              <a:rPr lang="es-ES" sz="2800" b="0" i="0" dirty="0">
                <a:latin typeface="Calibri" panose="020F0502020204030204" pitchFamily="34" charset="0"/>
              </a:rPr>
              <a:t>a la Oficina General de Administración del pliego, o la que haga sus </a:t>
            </a:r>
            <a:r>
              <a:rPr lang="es-ES" sz="2800" b="0" i="0" dirty="0" smtClean="0">
                <a:latin typeface="Calibri" panose="020F0502020204030204" pitchFamily="34" charset="0"/>
              </a:rPr>
              <a:t>veces</a:t>
            </a:r>
            <a:r>
              <a:rPr lang="es-ES" sz="2800" b="0" i="0" dirty="0">
                <a:latin typeface="Calibri" panose="020F0502020204030204" pitchFamily="34" charset="0"/>
              </a:rPr>
              <a:t>, la </a:t>
            </a:r>
            <a:r>
              <a:rPr lang="es-ES" sz="2800" b="0" i="0" dirty="0" smtClean="0">
                <a:latin typeface="Calibri" panose="020F0502020204030204" pitchFamily="34" charset="0"/>
              </a:rPr>
              <a:t>actualización </a:t>
            </a:r>
            <a:r>
              <a:rPr lang="es-ES" sz="2800" b="0" i="0" dirty="0">
                <a:latin typeface="Calibri" panose="020F0502020204030204" pitchFamily="34" charset="0"/>
              </a:rPr>
              <a:t>de deuda realizada por la instancia judicial a cargo, con la finalidad de evitar </a:t>
            </a:r>
            <a:r>
              <a:rPr lang="es-ES" sz="2800" b="0" i="0" dirty="0" smtClean="0">
                <a:latin typeface="Calibri" panose="020F0502020204030204" pitchFamily="34" charset="0"/>
              </a:rPr>
              <a:t>pagos </a:t>
            </a:r>
            <a:r>
              <a:rPr lang="es-ES" sz="2800" b="0" i="0" dirty="0">
                <a:latin typeface="Calibri" panose="020F0502020204030204" pitchFamily="34" charset="0"/>
              </a:rPr>
              <a:t>en exceso. Dichas obligaciones son cumplidas bajo responsabilidad</a:t>
            </a:r>
            <a:r>
              <a:rPr lang="es-ES" sz="2800" b="0" i="0" dirty="0" smtClean="0">
                <a:latin typeface="Calibri" panose="020F0502020204030204" pitchFamily="34" charset="0"/>
              </a:rPr>
              <a:t>.</a:t>
            </a:r>
            <a:endParaRPr lang="es-ES" sz="2800" b="0" i="0" dirty="0">
              <a:latin typeface="Calibri" panose="020F0502020204030204" pitchFamily="34" charset="0"/>
            </a:endParaRPr>
          </a:p>
        </p:txBody>
      </p:sp>
    </p:spTree>
    <p:extLst>
      <p:ext uri="{BB962C8B-B14F-4D97-AF65-F5344CB8AC3E}">
        <p14:creationId xmlns:p14="http://schemas.microsoft.com/office/powerpoint/2010/main" val="4133631440"/>
      </p:ext>
    </p:extLst>
  </p:cSld>
  <p:clrMapOvr>
    <a:masterClrMapping/>
  </p:clrMapOvr>
  <p:transition spd="med">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39</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3" name="12 CuadroTexto"/>
          <p:cNvSpPr txBox="1"/>
          <p:nvPr/>
        </p:nvSpPr>
        <p:spPr>
          <a:xfrm>
            <a:off x="263352" y="1618922"/>
            <a:ext cx="11593288" cy="3970318"/>
          </a:xfrm>
          <a:prstGeom prst="rect">
            <a:avLst/>
          </a:prstGeom>
          <a:noFill/>
        </p:spPr>
        <p:txBody>
          <a:bodyPr wrap="square">
            <a:spAutoFit/>
          </a:bodyPr>
          <a:lstStyle/>
          <a:p>
            <a:pPr algn="just"/>
            <a:r>
              <a:rPr lang="es-ES" sz="2800" i="0" dirty="0" smtClean="0">
                <a:latin typeface="Calibri" panose="020F0502020204030204" pitchFamily="34" charset="0"/>
              </a:rPr>
              <a:t>Artículo </a:t>
            </a:r>
            <a:r>
              <a:rPr lang="es-ES" sz="2800" i="0" dirty="0">
                <a:latin typeface="Calibri" panose="020F0502020204030204" pitchFamily="34" charset="0"/>
              </a:rPr>
              <a:t>4. Financiamiento</a:t>
            </a:r>
          </a:p>
          <a:p>
            <a:pPr algn="just"/>
            <a:r>
              <a:rPr lang="es-ES" sz="2800" b="0" i="0" dirty="0">
                <a:latin typeface="Calibri" panose="020F0502020204030204" pitchFamily="34" charset="0"/>
              </a:rPr>
              <a:t>La </a:t>
            </a:r>
            <a:r>
              <a:rPr lang="es-ES" sz="2800" b="0" i="0" dirty="0" smtClean="0">
                <a:latin typeface="Calibri" panose="020F0502020204030204" pitchFamily="34" charset="0"/>
              </a:rPr>
              <a:t>aplicación </a:t>
            </a:r>
            <a:r>
              <a:rPr lang="es-ES" sz="2800" b="0" i="0" dirty="0">
                <a:latin typeface="Calibri" panose="020F0502020204030204" pitchFamily="34" charset="0"/>
              </a:rPr>
              <a:t>de la presente norma se financia con cargo a los presupuestos institucionales de </a:t>
            </a:r>
            <a:r>
              <a:rPr lang="es-ES" sz="2800" b="0" i="0" dirty="0" smtClean="0">
                <a:latin typeface="Calibri" panose="020F0502020204030204" pitchFamily="34" charset="0"/>
              </a:rPr>
              <a:t>las </a:t>
            </a:r>
            <a:r>
              <a:rPr lang="es-ES" sz="2800" b="0" i="0" dirty="0">
                <a:latin typeface="Calibri" panose="020F0502020204030204" pitchFamily="34" charset="0"/>
              </a:rPr>
              <a:t>entidades públicas respectivas, teniendo en cuenta la aplicación de lo dispuesto en el </a:t>
            </a:r>
            <a:r>
              <a:rPr lang="es-ES" sz="2800" b="0" i="0" dirty="0" smtClean="0">
                <a:latin typeface="Calibri" panose="020F0502020204030204" pitchFamily="34" charset="0"/>
              </a:rPr>
              <a:t>artículo </a:t>
            </a:r>
            <a:r>
              <a:rPr lang="es-ES" sz="2800" b="0" i="0" dirty="0">
                <a:latin typeface="Calibri" panose="020F0502020204030204" pitchFamily="34" charset="0"/>
              </a:rPr>
              <a:t>47 del Texto Único Ordenado de la Ley 27584, aprobado mediante el </a:t>
            </a:r>
            <a:r>
              <a:rPr lang="es-ES" sz="2800" b="0" i="0" dirty="0" smtClean="0">
                <a:latin typeface="Calibri" panose="020F0502020204030204" pitchFamily="34" charset="0"/>
              </a:rPr>
              <a:t>Decreto </a:t>
            </a:r>
            <a:r>
              <a:rPr lang="es-ES" sz="2800" b="0" i="0" dirty="0">
                <a:latin typeface="Calibri" panose="020F0502020204030204" pitchFamily="34" charset="0"/>
              </a:rPr>
              <a:t>Supremo </a:t>
            </a:r>
            <a:r>
              <a:rPr lang="es-ES" sz="2800" b="0" i="0" dirty="0" smtClean="0">
                <a:latin typeface="Calibri" panose="020F0502020204030204" pitchFamily="34" charset="0"/>
              </a:rPr>
              <a:t>013-2008-JUS</a:t>
            </a:r>
            <a:r>
              <a:rPr lang="es-ES" sz="2800" b="0" i="0" dirty="0">
                <a:latin typeface="Calibri" panose="020F0502020204030204" pitchFamily="34" charset="0"/>
              </a:rPr>
              <a:t>, concordado con el artículo 70 del Texto Único Ordenado de la Ley 28411, Ley </a:t>
            </a:r>
            <a:r>
              <a:rPr lang="es-ES" sz="2800" b="0" i="0" dirty="0" smtClean="0">
                <a:latin typeface="Calibri" panose="020F0502020204030204" pitchFamily="34" charset="0"/>
              </a:rPr>
              <a:t>General </a:t>
            </a:r>
            <a:r>
              <a:rPr lang="es-ES" sz="2800" b="0" i="0" dirty="0">
                <a:latin typeface="Calibri" panose="020F0502020204030204" pitchFamily="34" charset="0"/>
              </a:rPr>
              <a:t>del Sistema Nacional de Presupuesto, aprobado mediante el Decreto Supremo </a:t>
            </a:r>
            <a:r>
              <a:rPr lang="es-ES" sz="2800" b="0" i="0" dirty="0" smtClean="0">
                <a:latin typeface="Calibri" panose="020F0502020204030204" pitchFamily="34" charset="0"/>
              </a:rPr>
              <a:t>304-2012-EF.</a:t>
            </a:r>
          </a:p>
          <a:p>
            <a:pPr algn="just"/>
            <a:endParaRPr lang="es-ES" sz="2800" b="0" i="0" dirty="0">
              <a:latin typeface="Calibri" panose="020F0502020204030204" pitchFamily="34" charset="0"/>
            </a:endParaRPr>
          </a:p>
        </p:txBody>
      </p:sp>
    </p:spTree>
    <p:extLst>
      <p:ext uri="{BB962C8B-B14F-4D97-AF65-F5344CB8AC3E}">
        <p14:creationId xmlns:p14="http://schemas.microsoft.com/office/powerpoint/2010/main" val="4214030560"/>
      </p:ext>
    </p:extLst>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EE30805E-8326-4EB7-94D6-EB7073FFA893}" type="slidenum">
              <a:rPr lang="es-PE" altLang="es-ES" sz="1200">
                <a:latin typeface="Verdana" panose="020B0604030504040204" pitchFamily="34" charset="0"/>
              </a:rPr>
              <a:pPr algn="r">
                <a:spcAft>
                  <a:spcPct val="0"/>
                </a:spcAft>
                <a:buClrTx/>
                <a:buFontTx/>
                <a:buNone/>
              </a:pPr>
              <a:t>4</a:t>
            </a:fld>
            <a:endParaRPr lang="es-PE" altLang="es-ES" sz="1200">
              <a:latin typeface="Verdana" panose="020B0604030504040204" pitchFamily="34" charset="0"/>
            </a:endParaRPr>
          </a:p>
        </p:txBody>
      </p:sp>
      <p:grpSp>
        <p:nvGrpSpPr>
          <p:cNvPr id="22531" name="19 Grupo"/>
          <p:cNvGrpSpPr>
            <a:grpSpLocks/>
          </p:cNvGrpSpPr>
          <p:nvPr/>
        </p:nvGrpSpPr>
        <p:grpSpPr bwMode="auto">
          <a:xfrm>
            <a:off x="2135188" y="260651"/>
            <a:ext cx="4889500" cy="595313"/>
            <a:chOff x="611188" y="476250"/>
            <a:chExt cx="4889746" cy="595313"/>
          </a:xfrm>
        </p:grpSpPr>
        <p:grpSp>
          <p:nvGrpSpPr>
            <p:cNvPr id="22533" name="Group 6"/>
            <p:cNvGrpSpPr>
              <a:grpSpLocks noChangeAspect="1"/>
            </p:cNvGrpSpPr>
            <p:nvPr/>
          </p:nvGrpSpPr>
          <p:grpSpPr bwMode="auto">
            <a:xfrm>
              <a:off x="611188" y="476250"/>
              <a:ext cx="608720" cy="595313"/>
              <a:chOff x="5121" y="1804"/>
              <a:chExt cx="1905" cy="2205"/>
            </a:xfrm>
          </p:grpSpPr>
          <p:pic>
            <p:nvPicPr>
              <p:cNvPr id="22538"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9"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7"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3" name="12 CuadroTexto"/>
          <p:cNvSpPr txBox="1"/>
          <p:nvPr/>
        </p:nvSpPr>
        <p:spPr>
          <a:xfrm>
            <a:off x="263352" y="1271076"/>
            <a:ext cx="11449271" cy="5355312"/>
          </a:xfrm>
          <a:prstGeom prst="rect">
            <a:avLst/>
          </a:prstGeom>
          <a:noFill/>
        </p:spPr>
        <p:txBody>
          <a:bodyPr wrap="square">
            <a:spAutoFit/>
          </a:bodyPr>
          <a:lstStyle/>
          <a:p>
            <a:pPr algn="ctr" eaLnBrk="1" hangingPunct="1">
              <a:defRPr/>
            </a:pPr>
            <a:r>
              <a:rPr lang="es-PE" sz="4000" i="0" dirty="0">
                <a:ln w="1905"/>
                <a:effectLst>
                  <a:innerShdw blurRad="69850" dist="43180" dir="5400000">
                    <a:srgbClr val="000000">
                      <a:alpha val="65000"/>
                    </a:srgbClr>
                  </a:innerShdw>
                </a:effectLst>
                <a:latin typeface="Calibri" panose="020F0502020204030204" pitchFamily="34" charset="0"/>
              </a:rPr>
              <a:t>CIERRE CONTABLE 2015</a:t>
            </a:r>
          </a:p>
          <a:p>
            <a:pPr eaLnBrk="1" hangingPunct="1">
              <a:defRPr/>
            </a:pPr>
            <a:endParaRPr lang="es-PE" sz="1800" i="0" dirty="0">
              <a:ln w="1905"/>
              <a:effectLst>
                <a:innerShdw blurRad="69850" dist="43180" dir="5400000">
                  <a:srgbClr val="000000">
                    <a:alpha val="65000"/>
                  </a:srgbClr>
                </a:innerShdw>
              </a:effectLst>
              <a:latin typeface="Arial Narrow" pitchFamily="34" charset="0"/>
            </a:endParaRPr>
          </a:p>
          <a:p>
            <a:pPr algn="just">
              <a:defRPr/>
            </a:pPr>
            <a:r>
              <a:rPr lang="es-ES" sz="3200" b="0" i="0" dirty="0">
                <a:latin typeface="Calibri" panose="020F0502020204030204" pitchFamily="34" charset="0"/>
              </a:rPr>
              <a:t>Al no haberse prorrogado la vigencia del artículo 3° de la Ley N° 29608 respecto al saneamiento contable queda sin efecto los siguientes dispositivos:</a:t>
            </a:r>
          </a:p>
          <a:p>
            <a:pPr algn="just">
              <a:defRPr/>
            </a:pPr>
            <a:endParaRPr lang="es-ES" b="0" i="0" dirty="0">
              <a:latin typeface="Calibri" panose="020F0502020204030204" pitchFamily="34" charset="0"/>
            </a:endParaRPr>
          </a:p>
          <a:p>
            <a:pPr algn="ctr">
              <a:defRPr/>
            </a:pPr>
            <a:r>
              <a:rPr lang="es-ES" sz="3600" i="0" dirty="0">
                <a:latin typeface="Calibri" panose="020F0502020204030204" pitchFamily="34" charset="0"/>
                <a:hlinkClick r:id="rId4" action="ppaction://hlinkfile"/>
              </a:rPr>
              <a:t>RESOLUCION DIRECTORAL N° 012-2011-EF/93.01</a:t>
            </a:r>
            <a:endParaRPr lang="es-PE" sz="3600" b="0" i="0" dirty="0">
              <a:latin typeface="Calibri" panose="020F0502020204030204" pitchFamily="34" charset="0"/>
            </a:endParaRPr>
          </a:p>
          <a:p>
            <a:pPr algn="just">
              <a:defRPr/>
            </a:pPr>
            <a:endParaRPr lang="es-PE" sz="2800" i="0" dirty="0">
              <a:ln w="1905"/>
              <a:effectLst>
                <a:innerShdw blurRad="69850" dist="43180" dir="5400000">
                  <a:srgbClr val="000000">
                    <a:alpha val="65000"/>
                  </a:srgbClr>
                </a:innerShdw>
              </a:effectLst>
              <a:latin typeface="Calibri" panose="020F0502020204030204" pitchFamily="34" charset="0"/>
            </a:endParaRPr>
          </a:p>
          <a:p>
            <a:pPr algn="just">
              <a:defRPr/>
            </a:pPr>
            <a:r>
              <a:rPr lang="es-ES" sz="3200" b="0" i="0" dirty="0">
                <a:latin typeface="Calibri" panose="020F0502020204030204" pitchFamily="34" charset="0"/>
              </a:rPr>
              <a:t>Que aprueba la </a:t>
            </a:r>
            <a:r>
              <a:rPr lang="es-PE" sz="3200" i="0" dirty="0">
                <a:ln w="1905"/>
                <a:effectLst>
                  <a:innerShdw blurRad="69850" dist="43180" dir="5400000">
                    <a:srgbClr val="000000">
                      <a:alpha val="65000"/>
                    </a:srgbClr>
                  </a:innerShdw>
                </a:effectLst>
                <a:latin typeface="Calibri" panose="020F0502020204030204" pitchFamily="34" charset="0"/>
                <a:hlinkClick r:id="rId5" action="ppaction://hlinkfile"/>
              </a:rPr>
              <a:t>DIRECTIVA N° 003-2011-EF/93.01 </a:t>
            </a:r>
            <a:r>
              <a:rPr lang="es-ES" sz="3200" i="0" dirty="0">
                <a:latin typeface="Calibri" panose="020F0502020204030204" pitchFamily="34" charset="0"/>
              </a:rPr>
              <a:t>“LINEAMIENTOS BASICOS PARA EL PROCESO DE SANEAMIENTO CONTABLE EN EL SECTOR PÚBLICO”.</a:t>
            </a:r>
            <a:endParaRPr lang="es-PE" sz="320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40</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544593"/>
            <a:ext cx="11593288" cy="3539430"/>
          </a:xfrm>
          <a:prstGeom prst="rect">
            <a:avLst/>
          </a:prstGeom>
          <a:noFill/>
        </p:spPr>
        <p:txBody>
          <a:bodyPr wrap="square">
            <a:spAutoFit/>
          </a:bodyPr>
          <a:lstStyle/>
          <a:p>
            <a:pPr algn="ctr"/>
            <a:r>
              <a:rPr lang="es-ES" sz="2800" i="0" dirty="0">
                <a:latin typeface="Calibri" panose="020F0502020204030204" pitchFamily="34" charset="0"/>
              </a:rPr>
              <a:t>DISPOSICIONES COMPLEMENTARIAS </a:t>
            </a:r>
            <a:r>
              <a:rPr lang="es-ES" sz="2800" i="0" dirty="0" smtClean="0">
                <a:latin typeface="Calibri" panose="020F0502020204030204" pitchFamily="34" charset="0"/>
              </a:rPr>
              <a:t>FINALES</a:t>
            </a:r>
          </a:p>
          <a:p>
            <a:pPr algn="just"/>
            <a:endParaRPr lang="es-ES" sz="2800" i="0" dirty="0" smtClean="0">
              <a:latin typeface="Calibri" panose="020F0502020204030204" pitchFamily="34" charset="0"/>
            </a:endParaRPr>
          </a:p>
          <a:p>
            <a:pPr algn="just"/>
            <a:r>
              <a:rPr lang="es-ES" sz="2800" i="0" dirty="0" smtClean="0">
                <a:latin typeface="Calibri" panose="020F0502020204030204" pitchFamily="34" charset="0"/>
              </a:rPr>
              <a:t>SEGUNDA</a:t>
            </a:r>
            <a:r>
              <a:rPr lang="es-ES" sz="2800" i="0" dirty="0">
                <a:latin typeface="Calibri" panose="020F0502020204030204" pitchFamily="34" charset="0"/>
              </a:rPr>
              <a:t>. Adecuación</a:t>
            </a:r>
          </a:p>
          <a:p>
            <a:pPr algn="just"/>
            <a:r>
              <a:rPr lang="es-ES" sz="2800" b="0" i="0" dirty="0">
                <a:latin typeface="Calibri" panose="020F0502020204030204" pitchFamily="34" charset="0"/>
              </a:rPr>
              <a:t>Una vez publicado el </a:t>
            </a:r>
            <a:r>
              <a:rPr lang="es-ES" sz="2800" b="0" i="0" dirty="0" smtClean="0">
                <a:latin typeface="Calibri" panose="020F0502020204030204" pitchFamily="34" charset="0"/>
              </a:rPr>
              <a:t>reglamento </a:t>
            </a:r>
            <a:r>
              <a:rPr lang="es-ES" sz="2800" b="0" i="0" dirty="0">
                <a:latin typeface="Calibri" panose="020F0502020204030204" pitchFamily="34" charset="0"/>
              </a:rPr>
              <a:t>de la presente Ley y en un plazo de treinta días, las entidades </a:t>
            </a:r>
            <a:r>
              <a:rPr lang="es-ES" sz="2800" b="0" i="0" dirty="0" smtClean="0">
                <a:latin typeface="Calibri" panose="020F0502020204030204" pitchFamily="34" charset="0"/>
              </a:rPr>
              <a:t>adecúan </a:t>
            </a:r>
            <a:r>
              <a:rPr lang="es-ES" sz="2800" b="0" i="0" dirty="0">
                <a:latin typeface="Calibri" panose="020F0502020204030204" pitchFamily="34" charset="0"/>
              </a:rPr>
              <a:t>sus disposiciones o reglamentos internos sobre aplicación de criterios de priorización </a:t>
            </a:r>
            <a:r>
              <a:rPr lang="es-ES" sz="2800" b="0" i="0" dirty="0" smtClean="0">
                <a:latin typeface="Calibri" panose="020F0502020204030204" pitchFamily="34" charset="0"/>
              </a:rPr>
              <a:t>para </a:t>
            </a:r>
            <a:r>
              <a:rPr lang="es-ES" sz="2800" b="0" i="0" dirty="0">
                <a:latin typeface="Calibri" panose="020F0502020204030204" pitchFamily="34" charset="0"/>
              </a:rPr>
              <a:t>el pago de sentencias judiciales, a lo establecido en la presente Ley.</a:t>
            </a:r>
          </a:p>
          <a:p>
            <a:pPr algn="just"/>
            <a:endParaRPr lang="es-ES" sz="2800" b="0" i="0" dirty="0">
              <a:latin typeface="Calibri" panose="020F0502020204030204" pitchFamily="34" charset="0"/>
            </a:endParaRPr>
          </a:p>
        </p:txBody>
      </p:sp>
    </p:spTree>
    <p:extLst>
      <p:ext uri="{BB962C8B-B14F-4D97-AF65-F5344CB8AC3E}">
        <p14:creationId xmlns:p14="http://schemas.microsoft.com/office/powerpoint/2010/main" val="4085432458"/>
      </p:ext>
    </p:extLst>
  </p:cSld>
  <p:clrMapOvr>
    <a:masterClrMapping/>
  </p:clrMapOvr>
  <p:transition spd="med">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41</a:t>
            </a:fld>
            <a:endParaRPr lang="es-PE"/>
          </a:p>
        </p:txBody>
      </p:sp>
      <p:grpSp>
        <p:nvGrpSpPr>
          <p:cNvPr id="4" name="19 Grupo"/>
          <p:cNvGrpSpPr>
            <a:grpSpLocks/>
          </p:cNvGrpSpPr>
          <p:nvPr/>
        </p:nvGrpSpPr>
        <p:grpSpPr bwMode="auto">
          <a:xfrm>
            <a:off x="2135188" y="188640"/>
            <a:ext cx="4889500" cy="595313"/>
            <a:chOff x="611188" y="476250"/>
            <a:chExt cx="4889746" cy="595313"/>
          </a:xfrm>
        </p:grpSpPr>
        <p:grpSp>
          <p:nvGrpSpPr>
            <p:cNvPr id="5" name="Group 6"/>
            <p:cNvGrpSpPr>
              <a:grpSpLocks noChangeAspect="1"/>
            </p:cNvGrpSpPr>
            <p:nvPr/>
          </p:nvGrpSpPr>
          <p:grpSpPr bwMode="auto">
            <a:xfrm>
              <a:off x="611188" y="476250"/>
              <a:ext cx="608720" cy="595313"/>
              <a:chOff x="5121" y="1804"/>
              <a:chExt cx="1905" cy="2205"/>
            </a:xfrm>
          </p:grpSpPr>
          <p:pic>
            <p:nvPicPr>
              <p:cNvPr id="10"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2" name="12 CuadroTexto"/>
          <p:cNvSpPr txBox="1"/>
          <p:nvPr/>
        </p:nvSpPr>
        <p:spPr>
          <a:xfrm>
            <a:off x="263352" y="908720"/>
            <a:ext cx="11593288" cy="6093976"/>
          </a:xfrm>
          <a:prstGeom prst="rect">
            <a:avLst/>
          </a:prstGeom>
          <a:noFill/>
        </p:spPr>
        <p:txBody>
          <a:bodyPr wrap="square">
            <a:spAutoFit/>
          </a:bodyPr>
          <a:lstStyle/>
          <a:p>
            <a:pPr algn="ctr"/>
            <a:r>
              <a:rPr lang="es-ES" sz="3200" i="0" dirty="0">
                <a:latin typeface="Calibri" panose="020F0502020204030204" pitchFamily="34" charset="0"/>
              </a:rPr>
              <a:t>DISPOSICIONES </a:t>
            </a:r>
            <a:r>
              <a:rPr lang="es-ES" sz="3200" i="0" dirty="0" smtClean="0">
                <a:latin typeface="Calibri" panose="020F0502020204030204" pitchFamily="34" charset="0"/>
              </a:rPr>
              <a:t>COMPLEMENTARIAS </a:t>
            </a:r>
            <a:r>
              <a:rPr lang="es-ES" sz="3200" i="0" dirty="0">
                <a:latin typeface="Calibri" panose="020F0502020204030204" pitchFamily="34" charset="0"/>
              </a:rPr>
              <a:t>TRANSITORIAS</a:t>
            </a:r>
          </a:p>
          <a:p>
            <a:pPr marL="1703388" indent="-1703388" algn="just">
              <a:spcAft>
                <a:spcPts val="0"/>
              </a:spcAft>
            </a:pPr>
            <a:endParaRPr lang="es-ES" sz="3000" i="0" dirty="0" smtClean="0">
              <a:latin typeface="Calibri" panose="020F0502020204030204" pitchFamily="34" charset="0"/>
            </a:endParaRPr>
          </a:p>
          <a:p>
            <a:pPr marL="1703388" indent="-1703388" algn="just">
              <a:spcAft>
                <a:spcPts val="0"/>
              </a:spcAft>
            </a:pPr>
            <a:r>
              <a:rPr lang="es-ES" sz="3000" i="0" dirty="0" smtClean="0">
                <a:latin typeface="Calibri" panose="020F0502020204030204" pitchFamily="34" charset="0"/>
              </a:rPr>
              <a:t>PRIMERA</a:t>
            </a:r>
            <a:r>
              <a:rPr lang="es-ES" sz="3000" i="0" dirty="0">
                <a:latin typeface="Calibri" panose="020F0502020204030204" pitchFamily="34" charset="0"/>
              </a:rPr>
              <a:t>. Etapa inicial del proceso de atención de pago de sentencias judiciales en calidad </a:t>
            </a:r>
            <a:r>
              <a:rPr lang="es-ES" sz="3000" i="0" dirty="0" smtClean="0">
                <a:latin typeface="Calibri" panose="020F0502020204030204" pitchFamily="34" charset="0"/>
              </a:rPr>
              <a:t>de </a:t>
            </a:r>
            <a:r>
              <a:rPr lang="es-ES" sz="3000" i="0" dirty="0">
                <a:latin typeface="Calibri" panose="020F0502020204030204" pitchFamily="34" charset="0"/>
              </a:rPr>
              <a:t>cosa </a:t>
            </a:r>
            <a:r>
              <a:rPr lang="es-ES" sz="3000" i="0" dirty="0" smtClean="0">
                <a:latin typeface="Calibri" panose="020F0502020204030204" pitchFamily="34" charset="0"/>
              </a:rPr>
              <a:t>juzgada</a:t>
            </a:r>
          </a:p>
          <a:p>
            <a:pPr algn="just">
              <a:spcAft>
                <a:spcPts val="0"/>
              </a:spcAft>
            </a:pPr>
            <a:endParaRPr lang="es-ES" sz="2800" b="0" i="0" dirty="0" smtClean="0">
              <a:latin typeface="Calibri" panose="020F0502020204030204" pitchFamily="34" charset="0"/>
            </a:endParaRPr>
          </a:p>
          <a:p>
            <a:pPr algn="just">
              <a:spcAft>
                <a:spcPts val="0"/>
              </a:spcAft>
            </a:pPr>
            <a:r>
              <a:rPr lang="es-ES" sz="3000" b="0" i="0" dirty="0" smtClean="0">
                <a:latin typeface="Calibri" panose="020F0502020204030204" pitchFamily="34" charset="0"/>
              </a:rPr>
              <a:t>Para </a:t>
            </a:r>
            <a:r>
              <a:rPr lang="es-ES" sz="3000" b="0" i="0" dirty="0">
                <a:latin typeface="Calibri" panose="020F0502020204030204" pitchFamily="34" charset="0"/>
              </a:rPr>
              <a:t>efectos del pago del monto correspondiente a las sentencias judiciales evaluadas por la </a:t>
            </a:r>
            <a:r>
              <a:rPr lang="es-ES" sz="3000" b="0" i="0" dirty="0" smtClean="0">
                <a:latin typeface="Calibri" panose="020F0502020204030204" pitchFamily="34" charset="0"/>
              </a:rPr>
              <a:t>Comisión </a:t>
            </a:r>
            <a:r>
              <a:rPr lang="es-ES" sz="3000" b="0" i="0" dirty="0">
                <a:latin typeface="Calibri" panose="020F0502020204030204" pitchFamily="34" charset="0"/>
              </a:rPr>
              <a:t>Multisectorial </a:t>
            </a:r>
            <a:r>
              <a:rPr lang="es-ES" sz="3000" b="0" i="0" dirty="0" smtClean="0">
                <a:latin typeface="Calibri" panose="020F0502020204030204" pitchFamily="34" charset="0"/>
              </a:rPr>
              <a:t>Evaluadora </a:t>
            </a:r>
            <a:r>
              <a:rPr lang="es-ES" sz="3000" b="0" i="0" dirty="0">
                <a:latin typeface="Calibri" panose="020F0502020204030204" pitchFamily="34" charset="0"/>
              </a:rPr>
              <a:t>de Sentencias Judiciales, creada al amparo de la </a:t>
            </a:r>
            <a:r>
              <a:rPr lang="es-ES" sz="3000" b="0" i="0" dirty="0" smtClean="0">
                <a:latin typeface="Calibri" panose="020F0502020204030204" pitchFamily="34" charset="0"/>
              </a:rPr>
              <a:t>sexagésima </a:t>
            </a:r>
            <a:r>
              <a:rPr lang="es-ES" sz="3000" b="0" i="0" dirty="0">
                <a:latin typeface="Calibri" panose="020F0502020204030204" pitchFamily="34" charset="0"/>
              </a:rPr>
              <a:t>novena disposición complementaria final de la Ley 29812, Ley de Presupuesto del </a:t>
            </a:r>
            <a:r>
              <a:rPr lang="es-ES" sz="3000" b="0" i="0" dirty="0" smtClean="0">
                <a:latin typeface="Calibri" panose="020F0502020204030204" pitchFamily="34" charset="0"/>
              </a:rPr>
              <a:t>Sector </a:t>
            </a:r>
            <a:r>
              <a:rPr lang="es-ES" sz="3000" b="0" i="0" dirty="0">
                <a:latin typeface="Calibri" panose="020F0502020204030204" pitchFamily="34" charset="0"/>
              </a:rPr>
              <a:t>Público para el Año Fiscal </a:t>
            </a:r>
            <a:r>
              <a:rPr lang="es-ES" sz="3000" b="0" i="0" dirty="0" smtClean="0">
                <a:latin typeface="Calibri" panose="020F0502020204030204" pitchFamily="34" charset="0"/>
              </a:rPr>
              <a:t>2012.</a:t>
            </a:r>
          </a:p>
          <a:p>
            <a:pPr algn="just"/>
            <a:r>
              <a:rPr lang="es-ES" sz="3000" b="0" i="0" dirty="0" smtClean="0">
                <a:latin typeface="Calibri" panose="020F0502020204030204" pitchFamily="34" charset="0"/>
              </a:rPr>
              <a:t>Autorizase </a:t>
            </a:r>
            <a:r>
              <a:rPr lang="es-ES" sz="3000" b="0" i="0" dirty="0">
                <a:latin typeface="Calibri" panose="020F0502020204030204" pitchFamily="34" charset="0"/>
              </a:rPr>
              <a:t>al Poder Ejecutivo, a través del Ministerio de </a:t>
            </a:r>
            <a:r>
              <a:rPr lang="es-ES" sz="3000" b="0" i="0" dirty="0" smtClean="0">
                <a:latin typeface="Calibri" panose="020F0502020204030204" pitchFamily="34" charset="0"/>
              </a:rPr>
              <a:t>Economía </a:t>
            </a:r>
            <a:r>
              <a:rPr lang="es-ES" sz="3000" b="0" i="0" dirty="0">
                <a:latin typeface="Calibri" panose="020F0502020204030204" pitchFamily="34" charset="0"/>
              </a:rPr>
              <a:t>y </a:t>
            </a:r>
            <a:r>
              <a:rPr lang="es-ES" sz="3000" b="0" i="0" dirty="0" smtClean="0">
                <a:latin typeface="Calibri" panose="020F0502020204030204" pitchFamily="34" charset="0"/>
              </a:rPr>
              <a:t>Finanzas</a:t>
            </a:r>
            <a:r>
              <a:rPr lang="es-ES" sz="3000" b="0" i="0" dirty="0">
                <a:latin typeface="Calibri" panose="020F0502020204030204" pitchFamily="34" charset="0"/>
              </a:rPr>
              <a:t>, para efectuar modificaciones presupuestarias en el nivel institucional </a:t>
            </a:r>
            <a:r>
              <a:rPr lang="es-ES" sz="3000" b="0" i="0" dirty="0" smtClean="0">
                <a:latin typeface="Calibri" panose="020F0502020204030204" pitchFamily="34" charset="0"/>
              </a:rPr>
              <a:t>durante </a:t>
            </a:r>
            <a:r>
              <a:rPr lang="es-ES" sz="3000" b="0" i="0" dirty="0">
                <a:latin typeface="Calibri" panose="020F0502020204030204" pitchFamily="34" charset="0"/>
              </a:rPr>
              <a:t>el Año Fiscal </a:t>
            </a:r>
            <a:r>
              <a:rPr lang="es-ES" sz="3000" b="0" i="0" dirty="0" smtClean="0">
                <a:latin typeface="Calibri" panose="020F0502020204030204" pitchFamily="34" charset="0"/>
              </a:rPr>
              <a:t>2014.</a:t>
            </a:r>
          </a:p>
        </p:txBody>
      </p:sp>
    </p:spTree>
    <p:extLst>
      <p:ext uri="{BB962C8B-B14F-4D97-AF65-F5344CB8AC3E}">
        <p14:creationId xmlns:p14="http://schemas.microsoft.com/office/powerpoint/2010/main" val="2731370268"/>
      </p:ext>
    </p:extLst>
  </p:cSld>
  <p:clrMapOvr>
    <a:masterClrMapping/>
  </p:clrMapOvr>
  <p:transition spd="med">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42</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221720"/>
            <a:ext cx="11593288" cy="5386090"/>
          </a:xfrm>
          <a:prstGeom prst="rect">
            <a:avLst/>
          </a:prstGeom>
          <a:noFill/>
        </p:spPr>
        <p:txBody>
          <a:bodyPr wrap="square">
            <a:spAutoFit/>
          </a:bodyPr>
          <a:lstStyle/>
          <a:p>
            <a:pPr algn="ctr"/>
            <a:r>
              <a:rPr lang="es-ES" sz="3200" i="0" dirty="0">
                <a:latin typeface="Calibri" panose="020F0502020204030204" pitchFamily="34" charset="0"/>
              </a:rPr>
              <a:t>DISPOSICIONES </a:t>
            </a:r>
            <a:r>
              <a:rPr lang="es-ES" sz="3200" i="0" dirty="0" smtClean="0">
                <a:latin typeface="Calibri" panose="020F0502020204030204" pitchFamily="34" charset="0"/>
              </a:rPr>
              <a:t>COMPLEMENTARIAS </a:t>
            </a:r>
            <a:r>
              <a:rPr lang="es-ES" sz="3200" i="0" dirty="0">
                <a:latin typeface="Calibri" panose="020F0502020204030204" pitchFamily="34" charset="0"/>
              </a:rPr>
              <a:t>TRANSITORIAS</a:t>
            </a:r>
          </a:p>
          <a:p>
            <a:pPr algn="just"/>
            <a:r>
              <a:rPr lang="es-ES" b="0" i="0" dirty="0">
                <a:latin typeface="Calibri" panose="020F0502020204030204" pitchFamily="34" charset="0"/>
              </a:rPr>
              <a:t> </a:t>
            </a:r>
            <a:endParaRPr lang="es-ES" b="0" i="0" dirty="0" smtClean="0">
              <a:latin typeface="Calibri" panose="020F0502020204030204" pitchFamily="34" charset="0"/>
            </a:endParaRPr>
          </a:p>
          <a:p>
            <a:pPr algn="just"/>
            <a:r>
              <a:rPr lang="es-ES" sz="3200" b="0" i="0" dirty="0" smtClean="0">
                <a:latin typeface="Calibri" panose="020F0502020204030204" pitchFamily="34" charset="0"/>
              </a:rPr>
              <a:t>Y </a:t>
            </a:r>
            <a:r>
              <a:rPr lang="es-ES" sz="3200" b="0" i="0" dirty="0">
                <a:latin typeface="Calibri" panose="020F0502020204030204" pitchFamily="34" charset="0"/>
              </a:rPr>
              <a:t>como etapa inicial del proceso de atención de pago de sentencias judiciales en calidad de cosa juzgada y en ejecución, hasta por un monto de S/.160 000 000,00 (CIENTO SESENTA MILLONES Y 00/100 NUEVOS SOLES</a:t>
            </a:r>
            <a:r>
              <a:rPr lang="es-ES" sz="3200" b="0" i="0" dirty="0" smtClean="0">
                <a:latin typeface="Calibri" panose="020F0502020204030204" pitchFamily="34" charset="0"/>
              </a:rPr>
              <a:t>).</a:t>
            </a:r>
          </a:p>
          <a:p>
            <a:pPr algn="just"/>
            <a:endParaRPr lang="es-ES" sz="3200" b="0" i="0" dirty="0">
              <a:latin typeface="Calibri" panose="020F0502020204030204" pitchFamily="34" charset="0"/>
            </a:endParaRPr>
          </a:p>
          <a:p>
            <a:pPr algn="just"/>
            <a:r>
              <a:rPr lang="es-ES" sz="3200" b="0" i="0" dirty="0" smtClean="0">
                <a:latin typeface="Calibri" panose="020F0502020204030204" pitchFamily="34" charset="0"/>
              </a:rPr>
              <a:t>Y para </a:t>
            </a:r>
            <a:r>
              <a:rPr lang="es-ES" sz="3200" b="0" i="0" dirty="0">
                <a:latin typeface="Calibri" panose="020F0502020204030204" pitchFamily="34" charset="0"/>
              </a:rPr>
              <a:t>el pago de sentencias judiciales </a:t>
            </a:r>
            <a:r>
              <a:rPr lang="es-ES" sz="3200" b="0" i="0" dirty="0" smtClean="0">
                <a:latin typeface="Calibri" panose="020F0502020204030204" pitchFamily="34" charset="0"/>
              </a:rPr>
              <a:t>en </a:t>
            </a:r>
            <a:r>
              <a:rPr lang="es-ES" sz="3200" b="0" i="0" dirty="0">
                <a:latin typeface="Calibri" panose="020F0502020204030204" pitchFamily="34" charset="0"/>
              </a:rPr>
              <a:t>calidad de cosa juzgada y en ejecución no mayores de S/. 50 000,00 (CINCUENTA MIL Y </a:t>
            </a:r>
            <a:r>
              <a:rPr lang="es-ES" sz="3200" b="0" i="0" dirty="0" smtClean="0">
                <a:latin typeface="Calibri" panose="020F0502020204030204" pitchFamily="34" charset="0"/>
              </a:rPr>
              <a:t>00/100 </a:t>
            </a:r>
            <a:r>
              <a:rPr lang="es-ES" sz="3200" b="0" i="0" dirty="0">
                <a:latin typeface="Calibri" panose="020F0502020204030204" pitchFamily="34" charset="0"/>
              </a:rPr>
              <a:t>NUEVOS SOLES), a favor de los pliegos del Gobierno Nacional y </a:t>
            </a:r>
            <a:r>
              <a:rPr lang="es-ES" sz="3200" b="0" i="0" dirty="0" smtClean="0">
                <a:latin typeface="Calibri" panose="020F0502020204030204" pitchFamily="34" charset="0"/>
              </a:rPr>
              <a:t>de </a:t>
            </a:r>
            <a:r>
              <a:rPr lang="es-ES" sz="3200" b="0" i="0" dirty="0">
                <a:latin typeface="Calibri" panose="020F0502020204030204" pitchFamily="34" charset="0"/>
              </a:rPr>
              <a:t>los gobiernos </a:t>
            </a:r>
            <a:r>
              <a:rPr lang="es-ES" sz="3200" b="0" i="0" dirty="0" smtClean="0">
                <a:latin typeface="Calibri" panose="020F0502020204030204" pitchFamily="34" charset="0"/>
              </a:rPr>
              <a:t>regionales </a:t>
            </a:r>
            <a:r>
              <a:rPr lang="es-ES" sz="3200" b="0" i="0" dirty="0">
                <a:latin typeface="Calibri" panose="020F0502020204030204" pitchFamily="34" charset="0"/>
              </a:rPr>
              <a:t>que se financian con recursos ordinarios</a:t>
            </a:r>
            <a:r>
              <a:rPr lang="es-ES" sz="3200" b="0" i="0" dirty="0" smtClean="0">
                <a:latin typeface="Calibri" panose="020F0502020204030204" pitchFamily="34" charset="0"/>
              </a:rPr>
              <a:t>.</a:t>
            </a:r>
            <a:endParaRPr lang="es-ES" sz="3600" b="0" i="0" dirty="0">
              <a:latin typeface="Calibri" panose="020F0502020204030204" pitchFamily="34" charset="0"/>
            </a:endParaRPr>
          </a:p>
        </p:txBody>
      </p:sp>
    </p:spTree>
    <p:extLst>
      <p:ext uri="{BB962C8B-B14F-4D97-AF65-F5344CB8AC3E}">
        <p14:creationId xmlns:p14="http://schemas.microsoft.com/office/powerpoint/2010/main" val="413685210"/>
      </p:ext>
    </p:extLst>
  </p:cSld>
  <p:clrMapOvr>
    <a:masterClrMapping/>
  </p:clrMapOvr>
  <p:transition spd="med">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43</a:t>
            </a:fld>
            <a:endParaRPr lang="es-PE"/>
          </a:p>
        </p:txBody>
      </p:sp>
      <p:grpSp>
        <p:nvGrpSpPr>
          <p:cNvPr id="3" name="19 Grupo"/>
          <p:cNvGrpSpPr>
            <a:grpSpLocks/>
          </p:cNvGrpSpPr>
          <p:nvPr/>
        </p:nvGrpSpPr>
        <p:grpSpPr bwMode="auto">
          <a:xfrm>
            <a:off x="2135188" y="385415"/>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491168"/>
            <a:ext cx="11593288" cy="4893647"/>
          </a:xfrm>
          <a:prstGeom prst="rect">
            <a:avLst/>
          </a:prstGeom>
          <a:noFill/>
        </p:spPr>
        <p:txBody>
          <a:bodyPr wrap="square">
            <a:spAutoFit/>
          </a:bodyPr>
          <a:lstStyle/>
          <a:p>
            <a:pPr marL="1978025" indent="-1978025"/>
            <a:r>
              <a:rPr lang="es-ES" sz="3200" i="0" dirty="0">
                <a:latin typeface="Calibri" panose="020F0502020204030204" pitchFamily="34" charset="0"/>
              </a:rPr>
              <a:t>SEGUNDA. Obligación de verificar los </a:t>
            </a:r>
            <a:r>
              <a:rPr lang="es-ES" sz="3200" i="0" dirty="0" smtClean="0">
                <a:latin typeface="Calibri" panose="020F0502020204030204" pitchFamily="34" charset="0"/>
              </a:rPr>
              <a:t>montos </a:t>
            </a:r>
            <a:r>
              <a:rPr lang="es-ES" sz="3200" i="0" dirty="0">
                <a:latin typeface="Calibri" panose="020F0502020204030204" pitchFamily="34" charset="0"/>
              </a:rPr>
              <a:t>a la fecha de transferencia</a:t>
            </a:r>
          </a:p>
          <a:p>
            <a:pPr algn="just"/>
            <a:endParaRPr lang="es-ES" b="0" i="0" dirty="0" smtClean="0">
              <a:latin typeface="Calibri" panose="020F0502020204030204" pitchFamily="34" charset="0"/>
            </a:endParaRPr>
          </a:p>
          <a:p>
            <a:pPr algn="just"/>
            <a:r>
              <a:rPr lang="es-ES" sz="3200" b="0" i="0" dirty="0" smtClean="0">
                <a:latin typeface="Calibri" panose="020F0502020204030204" pitchFamily="34" charset="0"/>
              </a:rPr>
              <a:t>Los </a:t>
            </a:r>
            <a:r>
              <a:rPr lang="es-ES" sz="3200" b="0" i="0" dirty="0">
                <a:latin typeface="Calibri" panose="020F0502020204030204" pitchFamily="34" charset="0"/>
              </a:rPr>
              <a:t>pliegos a los que se asigne presupuesto en virtud del decreto supremo a que se refiere la </a:t>
            </a:r>
            <a:r>
              <a:rPr lang="es-ES" sz="3200" b="0" i="0" dirty="0" smtClean="0">
                <a:latin typeface="Calibri" panose="020F0502020204030204" pitchFamily="34" charset="0"/>
              </a:rPr>
              <a:t>primera </a:t>
            </a:r>
            <a:r>
              <a:rPr lang="es-ES" sz="3200" b="0" i="0" dirty="0">
                <a:latin typeface="Calibri" panose="020F0502020204030204" pitchFamily="34" charset="0"/>
              </a:rPr>
              <a:t>disposición complementaria transitoria, tienen la obligación de verificar los montos </a:t>
            </a:r>
            <a:r>
              <a:rPr lang="es-ES" sz="3200" b="0" i="0" dirty="0" smtClean="0">
                <a:latin typeface="Calibri" panose="020F0502020204030204" pitchFamily="34" charset="0"/>
              </a:rPr>
              <a:t>que</a:t>
            </a:r>
            <a:r>
              <a:rPr lang="es-ES" sz="3200" b="0" i="0" dirty="0">
                <a:latin typeface="Calibri" panose="020F0502020204030204" pitchFamily="34" charset="0"/>
              </a:rPr>
              <a:t>, a la fecha de la </a:t>
            </a:r>
            <a:r>
              <a:rPr lang="es-ES" sz="3200" b="0" i="0" dirty="0" smtClean="0">
                <a:latin typeface="Calibri" panose="020F0502020204030204" pitchFamily="34" charset="0"/>
              </a:rPr>
              <a:t>transferencia, </a:t>
            </a:r>
            <a:r>
              <a:rPr lang="es-ES" sz="3200" b="0" i="0" dirty="0">
                <a:latin typeface="Calibri" panose="020F0502020204030204" pitchFamily="34" charset="0"/>
              </a:rPr>
              <a:t>mantienen por concepto de sentencias judiciales firmes, </a:t>
            </a:r>
            <a:r>
              <a:rPr lang="es-ES" sz="3200" b="0" i="0" dirty="0" smtClean="0">
                <a:latin typeface="Calibri" panose="020F0502020204030204" pitchFamily="34" charset="0"/>
              </a:rPr>
              <a:t>para </a:t>
            </a:r>
            <a:r>
              <a:rPr lang="es-ES" sz="3200" b="0" i="0" dirty="0">
                <a:latin typeface="Calibri" panose="020F0502020204030204" pitchFamily="34" charset="0"/>
              </a:rPr>
              <a:t>evitar duplicidad de pagos. Asimismo, deben reportar los pagos realizados de acuerdo al </a:t>
            </a:r>
            <a:r>
              <a:rPr lang="es-ES" sz="3200" b="0" i="0" dirty="0" smtClean="0">
                <a:latin typeface="Calibri" panose="020F0502020204030204" pitchFamily="34" charset="0"/>
              </a:rPr>
              <a:t>artículo </a:t>
            </a:r>
            <a:r>
              <a:rPr lang="es-ES" sz="3200" b="0" i="0" dirty="0">
                <a:latin typeface="Calibri" panose="020F0502020204030204" pitchFamily="34" charset="0"/>
              </a:rPr>
              <a:t>3 de la presente Ley.</a:t>
            </a:r>
          </a:p>
        </p:txBody>
      </p:sp>
    </p:spTree>
    <p:extLst>
      <p:ext uri="{BB962C8B-B14F-4D97-AF65-F5344CB8AC3E}">
        <p14:creationId xmlns:p14="http://schemas.microsoft.com/office/powerpoint/2010/main" val="3478363670"/>
      </p:ext>
    </p:extLst>
  </p:cSld>
  <p:clrMapOvr>
    <a:masterClrMapping/>
  </p:clrMapOvr>
  <p:transition spd="med">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44</a:t>
            </a:fld>
            <a:endParaRPr lang="es-PE"/>
          </a:p>
        </p:txBody>
      </p:sp>
      <p:grpSp>
        <p:nvGrpSpPr>
          <p:cNvPr id="3" name="19 Grupo"/>
          <p:cNvGrpSpPr>
            <a:grpSpLocks/>
          </p:cNvGrpSpPr>
          <p:nvPr/>
        </p:nvGrpSpPr>
        <p:grpSpPr bwMode="auto">
          <a:xfrm>
            <a:off x="1919536" y="116632"/>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1143903"/>
            <a:ext cx="11593288" cy="4647426"/>
          </a:xfrm>
          <a:prstGeom prst="rect">
            <a:avLst/>
          </a:prstGeom>
          <a:noFill/>
        </p:spPr>
        <p:txBody>
          <a:bodyPr wrap="square">
            <a:spAutoFit/>
          </a:bodyPr>
          <a:lstStyle/>
          <a:p>
            <a:pPr algn="ctr"/>
            <a:r>
              <a:rPr lang="es-ES" sz="2800" i="0" dirty="0">
                <a:latin typeface="Calibri" panose="020F0502020204030204" pitchFamily="34" charset="0"/>
              </a:rPr>
              <a:t>DISPOSICIONES COMPLEMENTARIAS MODIFICATORIAS</a:t>
            </a:r>
            <a:endParaRPr lang="es-ES" sz="2800" i="0" dirty="0" smtClean="0">
              <a:latin typeface="Calibri" panose="020F0502020204030204" pitchFamily="34" charset="0"/>
            </a:endParaRPr>
          </a:p>
          <a:p>
            <a:pPr marL="1611313" indent="-1611313" algn="just"/>
            <a:endParaRPr lang="es-ES" sz="2800" i="0" dirty="0" smtClean="0">
              <a:latin typeface="Calibri" panose="020F0502020204030204" pitchFamily="34" charset="0"/>
            </a:endParaRPr>
          </a:p>
          <a:p>
            <a:pPr marL="1611313" indent="-1611313" algn="just"/>
            <a:r>
              <a:rPr lang="es-ES" sz="3200" i="0" dirty="0" smtClean="0">
                <a:latin typeface="Calibri" panose="020F0502020204030204" pitchFamily="34" charset="0"/>
              </a:rPr>
              <a:t>PRIMERA</a:t>
            </a:r>
            <a:r>
              <a:rPr lang="es-ES" sz="3200" i="0" dirty="0">
                <a:latin typeface="Calibri" panose="020F0502020204030204" pitchFamily="34" charset="0"/>
              </a:rPr>
              <a:t>. Modificación del </a:t>
            </a:r>
            <a:r>
              <a:rPr lang="es-ES" sz="3200" i="0" dirty="0" smtClean="0">
                <a:latin typeface="Calibri" panose="020F0502020204030204" pitchFamily="34" charset="0"/>
              </a:rPr>
              <a:t>numeral </a:t>
            </a:r>
            <a:r>
              <a:rPr lang="es-ES" sz="3200" i="0" dirty="0">
                <a:latin typeface="Calibri" panose="020F0502020204030204" pitchFamily="34" charset="0"/>
              </a:rPr>
              <a:t>47.3 del artículo 47 del Texto Único </a:t>
            </a:r>
            <a:r>
              <a:rPr lang="es-ES" sz="3200" i="0" dirty="0" smtClean="0">
                <a:latin typeface="Calibri" panose="020F0502020204030204" pitchFamily="34" charset="0"/>
              </a:rPr>
              <a:t>  Ordenado </a:t>
            </a:r>
            <a:r>
              <a:rPr lang="es-ES" sz="3200" i="0" dirty="0">
                <a:latin typeface="Calibri" panose="020F0502020204030204" pitchFamily="34" charset="0"/>
              </a:rPr>
              <a:t>de la Ley </a:t>
            </a:r>
            <a:r>
              <a:rPr lang="es-ES" sz="3200" i="0" dirty="0" smtClean="0">
                <a:latin typeface="Calibri" panose="020F0502020204030204" pitchFamily="34" charset="0"/>
              </a:rPr>
              <a:t>27584</a:t>
            </a:r>
            <a:endParaRPr lang="es-ES" sz="3200" i="0" dirty="0">
              <a:latin typeface="Calibri" panose="020F0502020204030204" pitchFamily="34" charset="0"/>
            </a:endParaRPr>
          </a:p>
          <a:p>
            <a:pPr algn="just"/>
            <a:endParaRPr lang="es-ES" b="0" i="0" dirty="0" smtClean="0">
              <a:latin typeface="Calibri" panose="020F0502020204030204" pitchFamily="34" charset="0"/>
            </a:endParaRPr>
          </a:p>
          <a:p>
            <a:pPr algn="just"/>
            <a:r>
              <a:rPr lang="es-ES" sz="3200" b="0" i="0" dirty="0" smtClean="0">
                <a:latin typeface="Calibri" panose="020F0502020204030204" pitchFamily="34" charset="0"/>
              </a:rPr>
              <a:t>Modifícase </a:t>
            </a:r>
            <a:r>
              <a:rPr lang="es-ES" sz="3200" b="0" i="0" dirty="0">
                <a:latin typeface="Calibri" panose="020F0502020204030204" pitchFamily="34" charset="0"/>
              </a:rPr>
              <a:t>el numeral 47.3 del artículo 47 del Texto Único Ordenado de la Ley 27584, Ley que </a:t>
            </a:r>
            <a:r>
              <a:rPr lang="es-ES" sz="3200" b="0" i="0" dirty="0" smtClean="0">
                <a:latin typeface="Calibri" panose="020F0502020204030204" pitchFamily="34" charset="0"/>
              </a:rPr>
              <a:t>regula </a:t>
            </a:r>
            <a:r>
              <a:rPr lang="es-ES" sz="3200" b="0" i="0" dirty="0">
                <a:latin typeface="Calibri" panose="020F0502020204030204" pitchFamily="34" charset="0"/>
              </a:rPr>
              <a:t>el Proceso Contencioso Administrativo, aprobado mediante el Decreto Supremo </a:t>
            </a:r>
            <a:r>
              <a:rPr lang="es-ES" sz="3200" b="0" i="0" dirty="0" smtClean="0">
                <a:latin typeface="Calibri" panose="020F0502020204030204" pitchFamily="34" charset="0"/>
              </a:rPr>
              <a:t>013-2008-JUS, con </a:t>
            </a:r>
            <a:r>
              <a:rPr lang="es-ES" sz="3200" b="0" i="0" dirty="0">
                <a:latin typeface="Calibri" panose="020F0502020204030204" pitchFamily="34" charset="0"/>
              </a:rPr>
              <a:t>el siguiente texto:</a:t>
            </a:r>
          </a:p>
          <a:p>
            <a:pPr algn="just"/>
            <a:endParaRPr lang="es-ES" i="0" dirty="0" smtClean="0">
              <a:latin typeface="Calibri" panose="020F0502020204030204" pitchFamily="34" charset="0"/>
            </a:endParaRPr>
          </a:p>
        </p:txBody>
      </p:sp>
    </p:spTree>
    <p:extLst>
      <p:ext uri="{BB962C8B-B14F-4D97-AF65-F5344CB8AC3E}">
        <p14:creationId xmlns:p14="http://schemas.microsoft.com/office/powerpoint/2010/main" val="2839439047"/>
      </p:ext>
    </p:extLst>
  </p:cSld>
  <p:clrMapOvr>
    <a:masterClrMapping/>
  </p:clrMapOvr>
  <p:transition spd="med">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45</a:t>
            </a:fld>
            <a:endParaRPr lang="es-PE"/>
          </a:p>
        </p:txBody>
      </p:sp>
      <p:grpSp>
        <p:nvGrpSpPr>
          <p:cNvPr id="3" name="19 Grupo"/>
          <p:cNvGrpSpPr>
            <a:grpSpLocks/>
          </p:cNvGrpSpPr>
          <p:nvPr/>
        </p:nvGrpSpPr>
        <p:grpSpPr bwMode="auto">
          <a:xfrm>
            <a:off x="1919536" y="116632"/>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692696"/>
            <a:ext cx="11593288" cy="5878532"/>
          </a:xfrm>
          <a:prstGeom prst="rect">
            <a:avLst/>
          </a:prstGeom>
          <a:noFill/>
        </p:spPr>
        <p:txBody>
          <a:bodyPr wrap="square">
            <a:spAutoFit/>
          </a:bodyPr>
          <a:lstStyle/>
          <a:p>
            <a:pPr algn="ctr"/>
            <a:r>
              <a:rPr lang="es-ES" sz="3200" i="0" dirty="0">
                <a:latin typeface="Calibri" panose="020F0502020204030204" pitchFamily="34" charset="0"/>
              </a:rPr>
              <a:t>DISPOSICIONES COMPLEMENTARIAS MODIFICATORIAS</a:t>
            </a:r>
          </a:p>
          <a:p>
            <a:pPr algn="just"/>
            <a:endParaRPr lang="es-ES" i="0" dirty="0" smtClean="0">
              <a:latin typeface="Calibri" panose="020F0502020204030204" pitchFamily="34" charset="0"/>
            </a:endParaRPr>
          </a:p>
          <a:p>
            <a:pPr algn="just"/>
            <a:r>
              <a:rPr lang="es-ES" i="0" dirty="0" smtClean="0">
                <a:latin typeface="Calibri" panose="020F0502020204030204" pitchFamily="34" charset="0"/>
              </a:rPr>
              <a:t>“</a:t>
            </a:r>
            <a:r>
              <a:rPr lang="es-ES" sz="3200" i="0" dirty="0">
                <a:latin typeface="Calibri" panose="020F0502020204030204" pitchFamily="34" charset="0"/>
              </a:rPr>
              <a:t>Artículo 47. Ejecución de obligaciones de dar suma de </a:t>
            </a:r>
            <a:r>
              <a:rPr lang="es-ES" sz="3200" i="0" dirty="0" smtClean="0">
                <a:latin typeface="Calibri" panose="020F0502020204030204" pitchFamily="34" charset="0"/>
              </a:rPr>
              <a:t>dinero (...)</a:t>
            </a:r>
          </a:p>
          <a:p>
            <a:pPr algn="just"/>
            <a:r>
              <a:rPr lang="es-ES" sz="3200" b="0" i="0" dirty="0" smtClean="0">
                <a:latin typeface="Calibri" panose="020F0502020204030204" pitchFamily="34" charset="0"/>
              </a:rPr>
              <a:t>47.3 </a:t>
            </a:r>
            <a:r>
              <a:rPr lang="es-ES" sz="3200" b="0" i="0" dirty="0">
                <a:latin typeface="Calibri" panose="020F0502020204030204" pitchFamily="34" charset="0"/>
              </a:rPr>
              <a:t>De existir requerimientos que superen las posibilidades de financiamiento expresadas en </a:t>
            </a:r>
            <a:r>
              <a:rPr lang="es-ES" sz="3200" b="0" i="0" dirty="0" smtClean="0">
                <a:latin typeface="Calibri" panose="020F0502020204030204" pitchFamily="34" charset="0"/>
              </a:rPr>
              <a:t>los </a:t>
            </a:r>
            <a:r>
              <a:rPr lang="es-ES" sz="3200" b="0" i="0" dirty="0">
                <a:latin typeface="Calibri" panose="020F0502020204030204" pitchFamily="34" charset="0"/>
              </a:rPr>
              <a:t>numerales precedentes, los pliegos presupuestarios, bajo </a:t>
            </a:r>
            <a:r>
              <a:rPr lang="es-ES" sz="3200" b="0" i="0" dirty="0" smtClean="0">
                <a:latin typeface="Calibri" panose="020F0502020204030204" pitchFamily="34" charset="0"/>
              </a:rPr>
              <a:t>responsabilidad </a:t>
            </a:r>
            <a:r>
              <a:rPr lang="es-ES" sz="3200" b="0" i="0" dirty="0">
                <a:latin typeface="Calibri" panose="020F0502020204030204" pitchFamily="34" charset="0"/>
              </a:rPr>
              <a:t>del Titular del </a:t>
            </a:r>
            <a:r>
              <a:rPr lang="es-ES" sz="3200" b="0" i="0" dirty="0" smtClean="0">
                <a:latin typeface="Calibri" panose="020F0502020204030204" pitchFamily="34" charset="0"/>
              </a:rPr>
              <a:t>Pliego </a:t>
            </a:r>
            <a:r>
              <a:rPr lang="es-ES" sz="3200" b="0" i="0" dirty="0">
                <a:latin typeface="Calibri" panose="020F0502020204030204" pitchFamily="34" charset="0"/>
              </a:rPr>
              <a:t>o de quien haga sus veces, mediante comunicación escrita de la Oficina General de </a:t>
            </a:r>
            <a:r>
              <a:rPr lang="es-ES" sz="3200" b="0" i="0" dirty="0" smtClean="0">
                <a:latin typeface="Calibri" panose="020F0502020204030204" pitchFamily="34" charset="0"/>
              </a:rPr>
              <a:t>Administración</a:t>
            </a:r>
            <a:r>
              <a:rPr lang="es-ES" sz="3200" b="0" i="0" dirty="0">
                <a:latin typeface="Calibri" panose="020F0502020204030204" pitchFamily="34" charset="0"/>
              </a:rPr>
              <a:t>, hacen de conocimiento de la autoridad judicial su compromiso de </a:t>
            </a:r>
            <a:r>
              <a:rPr lang="es-ES" sz="3200" b="0" i="0" dirty="0" smtClean="0">
                <a:latin typeface="Calibri" panose="020F0502020204030204" pitchFamily="34" charset="0"/>
              </a:rPr>
              <a:t>atender (*) NOTA </a:t>
            </a:r>
            <a:r>
              <a:rPr lang="es-ES" sz="3200" b="0" i="0" dirty="0">
                <a:latin typeface="Calibri" panose="020F0502020204030204" pitchFamily="34" charset="0"/>
              </a:rPr>
              <a:t>SPIJ tales sentencias de conformidad con el </a:t>
            </a:r>
            <a:r>
              <a:rPr lang="es-ES" sz="3200" b="0" i="0" dirty="0" smtClean="0">
                <a:latin typeface="Calibri" panose="020F0502020204030204" pitchFamily="34" charset="0"/>
              </a:rPr>
              <a:t>artículo </a:t>
            </a:r>
            <a:r>
              <a:rPr lang="es-ES" sz="3200" b="0" i="0" dirty="0">
                <a:latin typeface="Calibri" panose="020F0502020204030204" pitchFamily="34" charset="0"/>
              </a:rPr>
              <a:t>70 del Texto Único </a:t>
            </a:r>
            <a:r>
              <a:rPr lang="es-ES" sz="3200" b="0" i="0" dirty="0" smtClean="0">
                <a:latin typeface="Calibri" panose="020F0502020204030204" pitchFamily="34" charset="0"/>
              </a:rPr>
              <a:t>Ordenado </a:t>
            </a:r>
            <a:r>
              <a:rPr lang="es-ES" sz="3200" b="0" i="0" dirty="0">
                <a:latin typeface="Calibri" panose="020F0502020204030204" pitchFamily="34" charset="0"/>
              </a:rPr>
              <a:t>de la Ley 28411, Ley General del Sistema Nacional de Presupuesto, aprobado </a:t>
            </a:r>
          </a:p>
          <a:p>
            <a:pPr algn="just"/>
            <a:r>
              <a:rPr lang="es-ES" sz="3200" b="0" i="0" dirty="0">
                <a:latin typeface="Calibri" panose="020F0502020204030204" pitchFamily="34" charset="0"/>
              </a:rPr>
              <a:t>mediante el Decreto Supremo </a:t>
            </a:r>
            <a:r>
              <a:rPr lang="es-ES" sz="3200" b="0" i="0" dirty="0" smtClean="0">
                <a:latin typeface="Calibri" panose="020F0502020204030204" pitchFamily="34" charset="0"/>
              </a:rPr>
              <a:t>304-2012-EF</a:t>
            </a:r>
            <a:r>
              <a:rPr lang="es-ES" sz="3200" b="0" i="0" dirty="0">
                <a:latin typeface="Calibri" panose="020F0502020204030204" pitchFamily="34" charset="0"/>
              </a:rPr>
              <a:t>.</a:t>
            </a:r>
          </a:p>
        </p:txBody>
      </p:sp>
    </p:spTree>
    <p:extLst>
      <p:ext uri="{BB962C8B-B14F-4D97-AF65-F5344CB8AC3E}">
        <p14:creationId xmlns:p14="http://schemas.microsoft.com/office/powerpoint/2010/main" val="3053038400"/>
      </p:ext>
    </p:extLst>
  </p:cSld>
  <p:clrMapOvr>
    <a:masterClrMapping/>
  </p:clrMapOvr>
  <p:transition spd="med">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46</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Rectángulo 10"/>
          <p:cNvSpPr/>
          <p:nvPr/>
        </p:nvSpPr>
        <p:spPr>
          <a:xfrm>
            <a:off x="407368" y="1861661"/>
            <a:ext cx="11089232" cy="4031873"/>
          </a:xfrm>
          <a:prstGeom prst="rect">
            <a:avLst/>
          </a:prstGeom>
        </p:spPr>
        <p:txBody>
          <a:bodyPr wrap="square">
            <a:spAutoFit/>
          </a:bodyPr>
          <a:lstStyle/>
          <a:p>
            <a:pPr algn="ctr"/>
            <a:r>
              <a:rPr lang="es-ES" sz="4000" i="0" dirty="0" smtClean="0">
                <a:latin typeface="Calibri" panose="020F0502020204030204" pitchFamily="34" charset="0"/>
              </a:rPr>
              <a:t>DECRETO SUPREMO N° 001-2014-JUS</a:t>
            </a:r>
          </a:p>
          <a:p>
            <a:pPr algn="just"/>
            <a:endParaRPr lang="es-ES" i="0" dirty="0" smtClean="0">
              <a:latin typeface="Calibri" panose="020F0502020204030204" pitchFamily="34" charset="0"/>
            </a:endParaRPr>
          </a:p>
          <a:p>
            <a:pPr algn="just"/>
            <a:endParaRPr lang="es-ES" i="0" dirty="0">
              <a:latin typeface="Calibri" panose="020F0502020204030204" pitchFamily="34" charset="0"/>
            </a:endParaRPr>
          </a:p>
          <a:p>
            <a:pPr algn="just"/>
            <a:endParaRPr lang="es-ES" i="0" dirty="0" smtClean="0">
              <a:latin typeface="Calibri" panose="020F0502020204030204" pitchFamily="34" charset="0"/>
            </a:endParaRPr>
          </a:p>
          <a:p>
            <a:pPr algn="ctr"/>
            <a:r>
              <a:rPr lang="es-ES" sz="3200" i="0" dirty="0" smtClean="0">
                <a:latin typeface="Calibri" panose="020F0502020204030204" pitchFamily="34" charset="0"/>
              </a:rPr>
              <a:t>APRUEBAN REGLAMENTO DE LA LEY N° 30137 QUE ESTABLECE CRITERIOS DE PRIORIZACION DEL PAGO DE SENTENCIAS JUDICIALES</a:t>
            </a:r>
          </a:p>
          <a:p>
            <a:pPr algn="just"/>
            <a:endParaRPr lang="es-ES" i="0" dirty="0">
              <a:latin typeface="Calibri" panose="020F0502020204030204" pitchFamily="34" charset="0"/>
            </a:endParaRPr>
          </a:p>
          <a:p>
            <a:pPr algn="just"/>
            <a:endParaRPr lang="es-ES" i="0" dirty="0">
              <a:latin typeface="Calibri" panose="020F0502020204030204" pitchFamily="34" charset="0"/>
            </a:endParaRPr>
          </a:p>
        </p:txBody>
      </p:sp>
    </p:spTree>
    <p:extLst>
      <p:ext uri="{BB962C8B-B14F-4D97-AF65-F5344CB8AC3E}">
        <p14:creationId xmlns:p14="http://schemas.microsoft.com/office/powerpoint/2010/main" val="2113287973"/>
      </p:ext>
    </p:extLst>
  </p:cSld>
  <p:clrMapOvr>
    <a:masterClrMapping/>
  </p:clrMapOvr>
  <p:transition spd="med">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47</a:t>
            </a:fld>
            <a:endParaRPr lang="es-PE"/>
          </a:p>
        </p:txBody>
      </p:sp>
      <p:grpSp>
        <p:nvGrpSpPr>
          <p:cNvPr id="3" name="19 Grupo"/>
          <p:cNvGrpSpPr>
            <a:grpSpLocks/>
          </p:cNvGrpSpPr>
          <p:nvPr/>
        </p:nvGrpSpPr>
        <p:grpSpPr bwMode="auto">
          <a:xfrm>
            <a:off x="2135188" y="260648"/>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Rectángulo 10"/>
          <p:cNvSpPr/>
          <p:nvPr/>
        </p:nvSpPr>
        <p:spPr>
          <a:xfrm>
            <a:off x="263352" y="1124744"/>
            <a:ext cx="11665296" cy="5755422"/>
          </a:xfrm>
          <a:prstGeom prst="rect">
            <a:avLst/>
          </a:prstGeom>
        </p:spPr>
        <p:txBody>
          <a:bodyPr wrap="square">
            <a:spAutoFit/>
          </a:bodyPr>
          <a:lstStyle/>
          <a:p>
            <a:pPr marL="1793875" indent="-1793875" algn="just"/>
            <a:r>
              <a:rPr lang="es-ES" sz="2600" i="0" dirty="0" smtClean="0">
                <a:latin typeface="Calibri" panose="020F0502020204030204" pitchFamily="34" charset="0"/>
              </a:rPr>
              <a:t>Artículo 4°.- Comité para La elaboración </a:t>
            </a:r>
            <a:r>
              <a:rPr lang="es-ES" sz="2600" i="0" dirty="0">
                <a:latin typeface="Calibri" panose="020F0502020204030204" pitchFamily="34" charset="0"/>
              </a:rPr>
              <a:t>y</a:t>
            </a:r>
            <a:r>
              <a:rPr lang="es-ES" sz="2600" i="0" dirty="0" smtClean="0">
                <a:latin typeface="Calibri" panose="020F0502020204030204" pitchFamily="34" charset="0"/>
              </a:rPr>
              <a:t> aprobación del listado </a:t>
            </a:r>
            <a:r>
              <a:rPr lang="es-ES" sz="2600" i="0" dirty="0">
                <a:latin typeface="Calibri" panose="020F0502020204030204" pitchFamily="34" charset="0"/>
              </a:rPr>
              <a:t>p</a:t>
            </a:r>
            <a:r>
              <a:rPr lang="es-ES" sz="2600" i="0" dirty="0" smtClean="0">
                <a:latin typeface="Calibri" panose="020F0502020204030204" pitchFamily="34" charset="0"/>
              </a:rPr>
              <a:t>riorizado </a:t>
            </a:r>
            <a:r>
              <a:rPr lang="es-ES" sz="2600" i="0" dirty="0">
                <a:latin typeface="Calibri" panose="020F0502020204030204" pitchFamily="34" charset="0"/>
              </a:rPr>
              <a:t>d</a:t>
            </a:r>
            <a:r>
              <a:rPr lang="es-ES" sz="2600" i="0" dirty="0" smtClean="0">
                <a:latin typeface="Calibri" panose="020F0502020204030204" pitchFamily="34" charset="0"/>
              </a:rPr>
              <a:t>e Obligaciones Derivadas de Sentencias con Calidad de </a:t>
            </a:r>
            <a:r>
              <a:rPr lang="es-ES" sz="2600" i="0" dirty="0">
                <a:latin typeface="Calibri" panose="020F0502020204030204" pitchFamily="34" charset="0"/>
              </a:rPr>
              <a:t>c</a:t>
            </a:r>
            <a:r>
              <a:rPr lang="es-ES" sz="2600" i="0" dirty="0" smtClean="0">
                <a:latin typeface="Calibri" panose="020F0502020204030204" pitchFamily="34" charset="0"/>
              </a:rPr>
              <a:t>osa Juzgada</a:t>
            </a:r>
          </a:p>
          <a:p>
            <a:pPr algn="just"/>
            <a:r>
              <a:rPr lang="es-ES" b="0" i="0" dirty="0">
                <a:latin typeface="Calibri" panose="020F0502020204030204" pitchFamily="34" charset="0"/>
              </a:rPr>
              <a:t>Cada Pliego contará con un comité de carácter </a:t>
            </a:r>
            <a:r>
              <a:rPr lang="es-ES" b="0" i="0" dirty="0" smtClean="0">
                <a:latin typeface="Calibri" panose="020F0502020204030204" pitchFamily="34" charset="0"/>
              </a:rPr>
              <a:t>permanente </a:t>
            </a:r>
            <a:r>
              <a:rPr lang="es-ES" b="0" i="0" dirty="0">
                <a:latin typeface="Calibri" panose="020F0502020204030204" pitchFamily="34" charset="0"/>
              </a:rPr>
              <a:t>para la elaboración y aprobación del Listado </a:t>
            </a:r>
            <a:r>
              <a:rPr lang="es-ES" b="0" i="0" dirty="0" smtClean="0">
                <a:latin typeface="Calibri" panose="020F0502020204030204" pitchFamily="34" charset="0"/>
              </a:rPr>
              <a:t>priorizado </a:t>
            </a:r>
            <a:r>
              <a:rPr lang="es-ES" b="0" i="0" dirty="0">
                <a:latin typeface="Calibri" panose="020F0502020204030204" pitchFamily="34" charset="0"/>
              </a:rPr>
              <a:t>de obligaciones derivadas de sentencias con </a:t>
            </a:r>
            <a:r>
              <a:rPr lang="es-ES" b="0" i="0" dirty="0" smtClean="0">
                <a:latin typeface="Calibri" panose="020F0502020204030204" pitchFamily="34" charset="0"/>
              </a:rPr>
              <a:t>calidad </a:t>
            </a:r>
            <a:r>
              <a:rPr lang="es-ES" b="0" i="0" dirty="0">
                <a:latin typeface="Calibri" panose="020F0502020204030204" pitchFamily="34" charset="0"/>
              </a:rPr>
              <a:t>de cosa juzgada.</a:t>
            </a:r>
          </a:p>
          <a:p>
            <a:pPr algn="just"/>
            <a:r>
              <a:rPr lang="es-ES" b="0" i="0" dirty="0">
                <a:latin typeface="Calibri" panose="020F0502020204030204" pitchFamily="34" charset="0"/>
              </a:rPr>
              <a:t>Dicho Listado deberá realizarse aplicando los criterios </a:t>
            </a:r>
            <a:r>
              <a:rPr lang="es-ES" b="0" i="0" dirty="0" smtClean="0">
                <a:latin typeface="Calibri" panose="020F0502020204030204" pitchFamily="34" charset="0"/>
              </a:rPr>
              <a:t>de </a:t>
            </a:r>
            <a:r>
              <a:rPr lang="es-ES" b="0" i="0" dirty="0">
                <a:latin typeface="Calibri" panose="020F0502020204030204" pitchFamily="34" charset="0"/>
              </a:rPr>
              <a:t>priorización establecidos en la Ley N° 30137 y la </a:t>
            </a:r>
            <a:r>
              <a:rPr lang="es-ES" b="0" i="0" dirty="0" smtClean="0">
                <a:latin typeface="Calibri" panose="020F0502020204030204" pitchFamily="34" charset="0"/>
              </a:rPr>
              <a:t>metodología </a:t>
            </a:r>
            <a:r>
              <a:rPr lang="es-ES" b="0" i="0" dirty="0">
                <a:latin typeface="Calibri" panose="020F0502020204030204" pitchFamily="34" charset="0"/>
              </a:rPr>
              <a:t>detallada en el presente Reglamento</a:t>
            </a:r>
            <a:r>
              <a:rPr lang="es-ES" b="0" i="0" dirty="0" smtClean="0">
                <a:latin typeface="Calibri" panose="020F0502020204030204" pitchFamily="34" charset="0"/>
              </a:rPr>
              <a:t>.</a:t>
            </a:r>
            <a:endParaRPr lang="es-ES" b="0" i="0" dirty="0">
              <a:latin typeface="Calibri" panose="020F0502020204030204" pitchFamily="34" charset="0"/>
            </a:endParaRPr>
          </a:p>
          <a:p>
            <a:pPr marL="1793875" indent="-1793875" algn="just"/>
            <a:endParaRPr lang="es-ES" b="0" i="0" dirty="0" smtClean="0">
              <a:latin typeface="Calibri" panose="020F0502020204030204" pitchFamily="34" charset="0"/>
            </a:endParaRPr>
          </a:p>
          <a:p>
            <a:r>
              <a:rPr lang="es-ES" sz="2800" i="0" dirty="0">
                <a:latin typeface="Calibri" panose="020F0502020204030204" pitchFamily="34" charset="0"/>
              </a:rPr>
              <a:t>Artículo </a:t>
            </a:r>
            <a:r>
              <a:rPr lang="es-ES" sz="2800" i="0" dirty="0" smtClean="0">
                <a:latin typeface="Calibri" panose="020F0502020204030204" pitchFamily="34" charset="0"/>
              </a:rPr>
              <a:t>5°.- </a:t>
            </a:r>
            <a:r>
              <a:rPr lang="es-ES" sz="2800" i="0" dirty="0">
                <a:latin typeface="Calibri" panose="020F0502020204030204" pitchFamily="34" charset="0"/>
              </a:rPr>
              <a:t>Conformación del Comité</a:t>
            </a:r>
          </a:p>
          <a:p>
            <a:r>
              <a:rPr lang="es-ES" b="0" i="0" dirty="0">
                <a:latin typeface="Calibri" panose="020F0502020204030204" pitchFamily="34" charset="0"/>
              </a:rPr>
              <a:t>El Comité está integrado por: </a:t>
            </a:r>
          </a:p>
          <a:p>
            <a:pPr marL="263525" indent="-263525"/>
            <a:r>
              <a:rPr lang="es-ES" b="0" i="0" dirty="0">
                <a:latin typeface="Calibri" panose="020F0502020204030204" pitchFamily="34" charset="0"/>
              </a:rPr>
              <a:t>a. El o la titular de la </a:t>
            </a:r>
            <a:r>
              <a:rPr lang="es-ES" b="0" i="0" dirty="0" smtClean="0">
                <a:latin typeface="Calibri" panose="020F0502020204030204" pitchFamily="34" charset="0"/>
              </a:rPr>
              <a:t>Oficina </a:t>
            </a:r>
            <a:r>
              <a:rPr lang="es-ES" b="0" i="0" dirty="0">
                <a:latin typeface="Calibri" panose="020F0502020204030204" pitchFamily="34" charset="0"/>
              </a:rPr>
              <a:t>General de Administración </a:t>
            </a:r>
            <a:r>
              <a:rPr lang="es-ES" b="0" i="0" dirty="0" smtClean="0">
                <a:latin typeface="Calibri" panose="020F0502020204030204" pitchFamily="34" charset="0"/>
              </a:rPr>
              <a:t>o </a:t>
            </a:r>
            <a:r>
              <a:rPr lang="es-ES" b="0" i="0" dirty="0">
                <a:latin typeface="Calibri" panose="020F0502020204030204" pitchFamily="34" charset="0"/>
              </a:rPr>
              <a:t>quién haga sus veces, quien lo presidirá.</a:t>
            </a:r>
          </a:p>
          <a:p>
            <a:r>
              <a:rPr lang="es-ES" b="0" i="0" dirty="0">
                <a:latin typeface="Calibri" panose="020F0502020204030204" pitchFamily="34" charset="0"/>
              </a:rPr>
              <a:t>b. Un representante de Secretaría General o la que </a:t>
            </a:r>
            <a:r>
              <a:rPr lang="es-ES" b="0" i="0" dirty="0" smtClean="0">
                <a:latin typeface="Calibri" panose="020F0502020204030204" pitchFamily="34" charset="0"/>
              </a:rPr>
              <a:t>haga </a:t>
            </a:r>
            <a:r>
              <a:rPr lang="es-ES" b="0" i="0" dirty="0">
                <a:latin typeface="Calibri" panose="020F0502020204030204" pitchFamily="34" charset="0"/>
              </a:rPr>
              <a:t>sus veces.</a:t>
            </a:r>
          </a:p>
          <a:p>
            <a:r>
              <a:rPr lang="es-ES" b="0" i="0" dirty="0">
                <a:latin typeface="Calibri" panose="020F0502020204030204" pitchFamily="34" charset="0"/>
              </a:rPr>
              <a:t>c. El o la titular de la Procuraduría Pública de la </a:t>
            </a:r>
            <a:r>
              <a:rPr lang="es-ES" b="0" i="0" dirty="0" smtClean="0">
                <a:latin typeface="Calibri" panose="020F0502020204030204" pitchFamily="34" charset="0"/>
              </a:rPr>
              <a:t>entidad</a:t>
            </a:r>
            <a:r>
              <a:rPr lang="es-ES" b="0" i="0" dirty="0">
                <a:latin typeface="Calibri" panose="020F0502020204030204" pitchFamily="34" charset="0"/>
              </a:rPr>
              <a:t>. </a:t>
            </a:r>
          </a:p>
          <a:p>
            <a:r>
              <a:rPr lang="es-ES" b="0" i="0" dirty="0">
                <a:latin typeface="Calibri" panose="020F0502020204030204" pitchFamily="34" charset="0"/>
              </a:rPr>
              <a:t>d. El o la titular de la </a:t>
            </a:r>
            <a:r>
              <a:rPr lang="es-ES" b="0" i="0" dirty="0" smtClean="0">
                <a:latin typeface="Calibri" panose="020F0502020204030204" pitchFamily="34" charset="0"/>
              </a:rPr>
              <a:t>Oficina </a:t>
            </a:r>
            <a:r>
              <a:rPr lang="es-ES" b="0" i="0" dirty="0">
                <a:latin typeface="Calibri" panose="020F0502020204030204" pitchFamily="34" charset="0"/>
              </a:rPr>
              <a:t>de Planeamiento y </a:t>
            </a:r>
            <a:r>
              <a:rPr lang="es-ES" b="0" i="0" dirty="0" smtClean="0">
                <a:latin typeface="Calibri" panose="020F0502020204030204" pitchFamily="34" charset="0"/>
              </a:rPr>
              <a:t>Presupuesto </a:t>
            </a:r>
            <a:r>
              <a:rPr lang="es-ES" b="0" i="0" dirty="0">
                <a:latin typeface="Calibri" panose="020F0502020204030204" pitchFamily="34" charset="0"/>
              </a:rPr>
              <a:t>o quien haga sus veces.</a:t>
            </a:r>
          </a:p>
          <a:p>
            <a:r>
              <a:rPr lang="es-ES" b="0" i="0" dirty="0">
                <a:latin typeface="Calibri" panose="020F0502020204030204" pitchFamily="34" charset="0"/>
              </a:rPr>
              <a:t>e. Un representante designado por el Titular </a:t>
            </a:r>
            <a:r>
              <a:rPr lang="es-ES" b="0" i="0" dirty="0" smtClean="0">
                <a:latin typeface="Calibri" panose="020F0502020204030204" pitchFamily="34" charset="0"/>
              </a:rPr>
              <a:t>del Pliego.</a:t>
            </a:r>
            <a:endParaRPr lang="es-ES" i="0" dirty="0">
              <a:latin typeface="Calibri" panose="020F0502020204030204" pitchFamily="34" charset="0"/>
            </a:endParaRPr>
          </a:p>
        </p:txBody>
      </p:sp>
    </p:spTree>
    <p:extLst>
      <p:ext uri="{BB962C8B-B14F-4D97-AF65-F5344CB8AC3E}">
        <p14:creationId xmlns:p14="http://schemas.microsoft.com/office/powerpoint/2010/main" val="268749710"/>
      </p:ext>
    </p:extLst>
  </p:cSld>
  <p:clrMapOvr>
    <a:masterClrMapping/>
  </p:clrMapOvr>
  <p:transition spd="med">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48</a:t>
            </a:fld>
            <a:endParaRPr lang="es-PE"/>
          </a:p>
        </p:txBody>
      </p:sp>
      <p:grpSp>
        <p:nvGrpSpPr>
          <p:cNvPr id="3" name="19 Grupo"/>
          <p:cNvGrpSpPr>
            <a:grpSpLocks/>
          </p:cNvGrpSpPr>
          <p:nvPr/>
        </p:nvGrpSpPr>
        <p:grpSpPr bwMode="auto">
          <a:xfrm>
            <a:off x="2135188" y="476253"/>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Rectángulo 10"/>
          <p:cNvSpPr/>
          <p:nvPr/>
        </p:nvSpPr>
        <p:spPr>
          <a:xfrm>
            <a:off x="263352" y="1271657"/>
            <a:ext cx="11665296" cy="4955203"/>
          </a:xfrm>
          <a:prstGeom prst="rect">
            <a:avLst/>
          </a:prstGeom>
        </p:spPr>
        <p:txBody>
          <a:bodyPr wrap="square">
            <a:spAutoFit/>
          </a:bodyPr>
          <a:lstStyle/>
          <a:p>
            <a:pPr algn="just"/>
            <a:r>
              <a:rPr lang="es-ES" sz="2800" i="0" dirty="0">
                <a:latin typeface="Calibri" panose="020F0502020204030204" pitchFamily="34" charset="0"/>
              </a:rPr>
              <a:t>Artículo </a:t>
            </a:r>
            <a:r>
              <a:rPr lang="es-ES" sz="2800" i="0" dirty="0" smtClean="0">
                <a:latin typeface="Calibri" panose="020F0502020204030204" pitchFamily="34" charset="0"/>
              </a:rPr>
              <a:t>6°.- </a:t>
            </a:r>
            <a:r>
              <a:rPr lang="es-ES" sz="2800" i="0" dirty="0">
                <a:latin typeface="Calibri" panose="020F0502020204030204" pitchFamily="34" charset="0"/>
              </a:rPr>
              <a:t>Sesiones del Comité</a:t>
            </a:r>
          </a:p>
          <a:p>
            <a:pPr algn="just"/>
            <a:r>
              <a:rPr lang="es-ES" b="0" i="0" dirty="0">
                <a:latin typeface="Calibri" panose="020F0502020204030204" pitchFamily="34" charset="0"/>
              </a:rPr>
              <a:t>El Comité deberá sesionar en el primer trimestre </a:t>
            </a:r>
            <a:r>
              <a:rPr lang="es-ES" b="0" i="0" dirty="0" smtClean="0">
                <a:latin typeface="Calibri" panose="020F0502020204030204" pitchFamily="34" charset="0"/>
              </a:rPr>
              <a:t>del año</a:t>
            </a:r>
            <a:r>
              <a:rPr lang="es-ES" b="0" i="0" dirty="0">
                <a:latin typeface="Calibri" panose="020F0502020204030204" pitchFamily="34" charset="0"/>
              </a:rPr>
              <a:t>, para elaborar y aprobar mediante acta, el Listado </a:t>
            </a:r>
            <a:r>
              <a:rPr lang="es-ES" b="0" i="0" dirty="0" smtClean="0">
                <a:latin typeface="Calibri" panose="020F0502020204030204" pitchFamily="34" charset="0"/>
              </a:rPr>
              <a:t>priorizado </a:t>
            </a:r>
            <a:r>
              <a:rPr lang="es-ES" b="0" i="0" dirty="0">
                <a:latin typeface="Calibri" panose="020F0502020204030204" pitchFamily="34" charset="0"/>
              </a:rPr>
              <a:t>de obligaciones derivadas de sentencias con </a:t>
            </a:r>
            <a:r>
              <a:rPr lang="es-ES" b="0" i="0" dirty="0" smtClean="0">
                <a:latin typeface="Calibri" panose="020F0502020204030204" pitchFamily="34" charset="0"/>
              </a:rPr>
              <a:t>calidad </a:t>
            </a:r>
            <a:r>
              <a:rPr lang="es-ES" b="0" i="0" dirty="0">
                <a:latin typeface="Calibri" panose="020F0502020204030204" pitchFamily="34" charset="0"/>
              </a:rPr>
              <a:t>de cosa juzgada, debidamente ordenada, de </a:t>
            </a:r>
            <a:r>
              <a:rPr lang="es-ES" b="0" i="0" dirty="0" smtClean="0">
                <a:latin typeface="Calibri" panose="020F0502020204030204" pitchFamily="34" charset="0"/>
              </a:rPr>
              <a:t>acuerdo </a:t>
            </a:r>
            <a:r>
              <a:rPr lang="es-ES" b="0" i="0" dirty="0">
                <a:latin typeface="Calibri" panose="020F0502020204030204" pitchFamily="34" charset="0"/>
              </a:rPr>
              <a:t>a la aplicación de los criterios de priorización </a:t>
            </a:r>
            <a:r>
              <a:rPr lang="es-ES" b="0" i="0" dirty="0" smtClean="0">
                <a:latin typeface="Calibri" panose="020F0502020204030204" pitchFamily="34" charset="0"/>
              </a:rPr>
              <a:t>y </a:t>
            </a:r>
            <a:r>
              <a:rPr lang="es-ES" b="0" i="0" dirty="0">
                <a:latin typeface="Calibri" panose="020F0502020204030204" pitchFamily="34" charset="0"/>
              </a:rPr>
              <a:t>metodología establecidos en la Ley N° 30137 y en el </a:t>
            </a:r>
            <a:r>
              <a:rPr lang="es-ES" b="0" i="0" dirty="0" smtClean="0">
                <a:latin typeface="Calibri" panose="020F0502020204030204" pitchFamily="34" charset="0"/>
              </a:rPr>
              <a:t>presente Reglamento.</a:t>
            </a:r>
          </a:p>
          <a:p>
            <a:pPr algn="just"/>
            <a:endParaRPr lang="es-ES" b="0" i="0" dirty="0" smtClean="0">
              <a:latin typeface="Calibri" panose="020F0502020204030204" pitchFamily="34" charset="0"/>
            </a:endParaRPr>
          </a:p>
          <a:p>
            <a:pPr algn="just"/>
            <a:r>
              <a:rPr lang="es-ES" b="0" i="0" dirty="0" smtClean="0">
                <a:latin typeface="Calibri" panose="020F0502020204030204" pitchFamily="34" charset="0"/>
              </a:rPr>
              <a:t>El </a:t>
            </a:r>
            <a:r>
              <a:rPr lang="es-ES" b="0" i="0" dirty="0">
                <a:latin typeface="Calibri" panose="020F0502020204030204" pitchFamily="34" charset="0"/>
              </a:rPr>
              <a:t>Comité podrá reunirse de forma extraordinaria las </a:t>
            </a:r>
            <a:r>
              <a:rPr lang="es-ES" b="0" i="0" dirty="0" smtClean="0">
                <a:latin typeface="Calibri" panose="020F0502020204030204" pitchFamily="34" charset="0"/>
              </a:rPr>
              <a:t>veces </a:t>
            </a:r>
            <a:r>
              <a:rPr lang="es-ES" b="0" i="0" dirty="0">
                <a:latin typeface="Calibri" panose="020F0502020204030204" pitchFamily="34" charset="0"/>
              </a:rPr>
              <a:t>que considere necesarias durante el año, absolver </a:t>
            </a:r>
            <a:r>
              <a:rPr lang="es-ES" b="0" i="0" dirty="0" smtClean="0">
                <a:latin typeface="Calibri" panose="020F0502020204030204" pitchFamily="34" charset="0"/>
              </a:rPr>
              <a:t>consultas</a:t>
            </a:r>
            <a:r>
              <a:rPr lang="es-ES" b="0" i="0" dirty="0">
                <a:latin typeface="Calibri" panose="020F0502020204030204" pitchFamily="34" charset="0"/>
              </a:rPr>
              <a:t>, analizar la inclusión de obligaciones y actualizar </a:t>
            </a:r>
            <a:r>
              <a:rPr lang="es-ES" b="0" i="0" dirty="0" smtClean="0">
                <a:latin typeface="Calibri" panose="020F0502020204030204" pitchFamily="34" charset="0"/>
              </a:rPr>
              <a:t>la </a:t>
            </a:r>
            <a:r>
              <a:rPr lang="es-ES" b="0" i="0" dirty="0">
                <a:latin typeface="Calibri" panose="020F0502020204030204" pitchFamily="34" charset="0"/>
              </a:rPr>
              <a:t>misma en caso corresponda, entre otros.</a:t>
            </a:r>
          </a:p>
          <a:p>
            <a:pPr algn="just"/>
            <a:endParaRPr lang="es-ES" b="0" i="0" dirty="0" smtClean="0">
              <a:latin typeface="Calibri" panose="020F0502020204030204" pitchFamily="34" charset="0"/>
            </a:endParaRPr>
          </a:p>
          <a:p>
            <a:pPr algn="just"/>
            <a:r>
              <a:rPr lang="es-ES" b="0" i="0" dirty="0" smtClean="0">
                <a:latin typeface="Calibri" panose="020F0502020204030204" pitchFamily="34" charset="0"/>
              </a:rPr>
              <a:t>Las </a:t>
            </a:r>
            <a:r>
              <a:rPr lang="es-ES" b="0" i="0" dirty="0">
                <a:latin typeface="Calibri" panose="020F0502020204030204" pitchFamily="34" charset="0"/>
              </a:rPr>
              <a:t>sesiones extraordinarias serán convocadas por </a:t>
            </a:r>
            <a:r>
              <a:rPr lang="es-ES" b="0" i="0" dirty="0" smtClean="0">
                <a:latin typeface="Calibri" panose="020F0502020204030204" pitchFamily="34" charset="0"/>
              </a:rPr>
              <a:t>el </a:t>
            </a:r>
            <a:r>
              <a:rPr lang="es-ES" b="0" i="0" dirty="0">
                <a:latin typeface="Calibri" panose="020F0502020204030204" pitchFamily="34" charset="0"/>
              </a:rPr>
              <a:t>presidente del Comité a solicitud de cualquiera de sus </a:t>
            </a:r>
            <a:r>
              <a:rPr lang="es-ES" b="0" i="0" dirty="0" smtClean="0">
                <a:latin typeface="Calibri" panose="020F0502020204030204" pitchFamily="34" charset="0"/>
              </a:rPr>
              <a:t>miembros</a:t>
            </a:r>
            <a:r>
              <a:rPr lang="es-ES" b="0" i="0" dirty="0">
                <a:latin typeface="Calibri" panose="020F0502020204030204" pitchFamily="34" charset="0"/>
              </a:rPr>
              <a:t>, siguiendo el procedimiento establecido en el </a:t>
            </a:r>
            <a:r>
              <a:rPr lang="es-ES" b="0" i="0" dirty="0" smtClean="0">
                <a:latin typeface="Calibri" panose="020F0502020204030204" pitchFamily="34" charset="0"/>
              </a:rPr>
              <a:t>artículo </a:t>
            </a:r>
            <a:r>
              <a:rPr lang="es-ES" b="0" i="0" dirty="0">
                <a:latin typeface="Calibri" panose="020F0502020204030204" pitchFamily="34" charset="0"/>
              </a:rPr>
              <a:t>8 del presente Reglamento.</a:t>
            </a:r>
          </a:p>
        </p:txBody>
      </p:sp>
    </p:spTree>
    <p:extLst>
      <p:ext uri="{BB962C8B-B14F-4D97-AF65-F5344CB8AC3E}">
        <p14:creationId xmlns:p14="http://schemas.microsoft.com/office/powerpoint/2010/main" val="2665087557"/>
      </p:ext>
    </p:extLst>
  </p:cSld>
  <p:clrMapOvr>
    <a:masterClrMapping/>
  </p:clrMapOvr>
  <p:transition spd="med">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pPr>
              <a:defRPr/>
            </a:pPr>
            <a:fld id="{C33C6AAF-9AE6-4FFA-8F53-ED2D014B36D8}" type="slidenum">
              <a:rPr lang="es-PE" smtClean="0"/>
              <a:pPr>
                <a:defRPr/>
              </a:pPr>
              <a:t>49</a:t>
            </a:fld>
            <a:endParaRPr lang="es-PE"/>
          </a:p>
        </p:txBody>
      </p:sp>
      <p:grpSp>
        <p:nvGrpSpPr>
          <p:cNvPr id="3" name="19 Grupo"/>
          <p:cNvGrpSpPr>
            <a:grpSpLocks/>
          </p:cNvGrpSpPr>
          <p:nvPr/>
        </p:nvGrpSpPr>
        <p:grpSpPr bwMode="auto">
          <a:xfrm>
            <a:off x="2135188" y="260648"/>
            <a:ext cx="4889500" cy="595313"/>
            <a:chOff x="611188" y="476250"/>
            <a:chExt cx="4889746" cy="595313"/>
          </a:xfrm>
        </p:grpSpPr>
        <p:grpSp>
          <p:nvGrpSpPr>
            <p:cNvPr id="4" name="Group 6"/>
            <p:cNvGrpSpPr>
              <a:grpSpLocks noChangeAspect="1"/>
            </p:cNvGrpSpPr>
            <p:nvPr/>
          </p:nvGrpSpPr>
          <p:grpSpPr bwMode="auto">
            <a:xfrm>
              <a:off x="611188" y="476250"/>
              <a:ext cx="608720" cy="595313"/>
              <a:chOff x="5121" y="1804"/>
              <a:chExt cx="1905" cy="2205"/>
            </a:xfrm>
          </p:grpSpPr>
          <p:pic>
            <p:nvPicPr>
              <p:cNvPr id="9"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Rectángulo 10"/>
          <p:cNvSpPr/>
          <p:nvPr/>
        </p:nvSpPr>
        <p:spPr>
          <a:xfrm>
            <a:off x="407368" y="980728"/>
            <a:ext cx="11449272" cy="5755422"/>
          </a:xfrm>
          <a:prstGeom prst="rect">
            <a:avLst/>
          </a:prstGeom>
        </p:spPr>
        <p:txBody>
          <a:bodyPr wrap="square">
            <a:spAutoFit/>
          </a:bodyPr>
          <a:lstStyle/>
          <a:p>
            <a:pPr algn="ctr"/>
            <a:r>
              <a:rPr lang="es-ES" sz="2800" i="0" dirty="0">
                <a:latin typeface="Calibri" panose="020F0502020204030204" pitchFamily="34" charset="0"/>
              </a:rPr>
              <a:t>DISPOSICIONES COMPLEMENTARIAS </a:t>
            </a:r>
            <a:r>
              <a:rPr lang="es-ES" sz="2800" i="0" dirty="0" smtClean="0">
                <a:latin typeface="Calibri" panose="020F0502020204030204" pitchFamily="34" charset="0"/>
              </a:rPr>
              <a:t>TRANSITORIAS</a:t>
            </a:r>
            <a:endParaRPr lang="es-ES" sz="2800" i="0" dirty="0">
              <a:latin typeface="Calibri" panose="020F0502020204030204" pitchFamily="34" charset="0"/>
            </a:endParaRPr>
          </a:p>
          <a:p>
            <a:pPr algn="just"/>
            <a:endParaRPr lang="es-ES" b="0" i="0" dirty="0" smtClean="0">
              <a:latin typeface="Calibri" panose="020F0502020204030204" pitchFamily="34" charset="0"/>
            </a:endParaRPr>
          </a:p>
          <a:p>
            <a:pPr marL="1520825" indent="-1520825" algn="just"/>
            <a:r>
              <a:rPr lang="es-ES" sz="2800" i="0" dirty="0">
                <a:latin typeface="Calibri" panose="020F0502020204030204" pitchFamily="34" charset="0"/>
              </a:rPr>
              <a:t>Primera.- Pago de obligaciones programadas con </a:t>
            </a:r>
            <a:r>
              <a:rPr lang="es-ES" sz="2800" i="0" dirty="0" smtClean="0">
                <a:latin typeface="Calibri" panose="020F0502020204030204" pitchFamily="34" charset="0"/>
              </a:rPr>
              <a:t>anterioridad </a:t>
            </a:r>
            <a:r>
              <a:rPr lang="es-ES" sz="2800" i="0" dirty="0">
                <a:latin typeface="Calibri" panose="020F0502020204030204" pitchFamily="34" charset="0"/>
              </a:rPr>
              <a:t>a la vigencia del presente Reglamento</a:t>
            </a:r>
          </a:p>
          <a:p>
            <a:pPr algn="just"/>
            <a:r>
              <a:rPr lang="es-ES" sz="2600" b="0" i="0" dirty="0">
                <a:latin typeface="Calibri" panose="020F0502020204030204" pitchFamily="34" charset="0"/>
              </a:rPr>
              <a:t>El presente Reglamento se aplica a todas las </a:t>
            </a:r>
            <a:r>
              <a:rPr lang="es-ES" sz="2600" b="0" i="0" dirty="0" smtClean="0">
                <a:latin typeface="Calibri" panose="020F0502020204030204" pitchFamily="34" charset="0"/>
              </a:rPr>
              <a:t>programaciones </a:t>
            </a:r>
            <a:r>
              <a:rPr lang="es-ES" sz="2600" b="0" i="0" dirty="0">
                <a:latin typeface="Calibri" panose="020F0502020204030204" pitchFamily="34" charset="0"/>
              </a:rPr>
              <a:t>de pago provenientes de mandatos </a:t>
            </a:r>
            <a:r>
              <a:rPr lang="es-ES" sz="2600" b="0" i="0" dirty="0" smtClean="0">
                <a:latin typeface="Calibri" panose="020F0502020204030204" pitchFamily="34" charset="0"/>
              </a:rPr>
              <a:t>judiciales </a:t>
            </a:r>
            <a:r>
              <a:rPr lang="es-ES" sz="2600" b="0" i="0" dirty="0">
                <a:latin typeface="Calibri" panose="020F0502020204030204" pitchFamily="34" charset="0"/>
              </a:rPr>
              <a:t>que tienen la condición de cosa juzgada, que a su </a:t>
            </a:r>
            <a:r>
              <a:rPr lang="es-ES" sz="2600" b="0" i="0" dirty="0" smtClean="0">
                <a:latin typeface="Calibri" panose="020F0502020204030204" pitchFamily="34" charset="0"/>
              </a:rPr>
              <a:t>entrada </a:t>
            </a:r>
            <a:r>
              <a:rPr lang="es-ES" sz="2600" b="0" i="0" dirty="0">
                <a:latin typeface="Calibri" panose="020F0502020204030204" pitchFamily="34" charset="0"/>
              </a:rPr>
              <a:t>en vigencia se encuentran en ejecución, siempre </a:t>
            </a:r>
            <a:r>
              <a:rPr lang="es-ES" sz="2600" b="0" i="0" dirty="0" smtClean="0">
                <a:latin typeface="Calibri" panose="020F0502020204030204" pitchFamily="34" charset="0"/>
              </a:rPr>
              <a:t>que </a:t>
            </a:r>
            <a:r>
              <a:rPr lang="es-ES" sz="2600" b="0" i="0" dirty="0">
                <a:latin typeface="Calibri" panose="020F0502020204030204" pitchFamily="34" charset="0"/>
              </a:rPr>
              <a:t>el plazo de ejecución de sentencia se reduzca. Para </a:t>
            </a:r>
            <a:r>
              <a:rPr lang="es-ES" sz="2600" b="0" i="0" dirty="0" smtClean="0">
                <a:latin typeface="Calibri" panose="020F0502020204030204" pitchFamily="34" charset="0"/>
              </a:rPr>
              <a:t>efectos </a:t>
            </a:r>
            <a:r>
              <a:rPr lang="es-ES" sz="2600" b="0" i="0" dirty="0">
                <a:latin typeface="Calibri" panose="020F0502020204030204" pitchFamily="34" charset="0"/>
              </a:rPr>
              <a:t>de la priorización, se deberá considerar el saldo </a:t>
            </a:r>
            <a:r>
              <a:rPr lang="es-ES" sz="2600" b="0" i="0" dirty="0" smtClean="0">
                <a:latin typeface="Calibri" panose="020F0502020204030204" pitchFamily="34" charset="0"/>
              </a:rPr>
              <a:t>pendiente </a:t>
            </a:r>
            <a:r>
              <a:rPr lang="es-ES" sz="2600" b="0" i="0" dirty="0">
                <a:latin typeface="Calibri" panose="020F0502020204030204" pitchFamily="34" charset="0"/>
              </a:rPr>
              <a:t>de pago</a:t>
            </a:r>
            <a:r>
              <a:rPr lang="es-ES" sz="2600" b="0" i="0" dirty="0" smtClean="0">
                <a:latin typeface="Calibri" panose="020F0502020204030204" pitchFamily="34" charset="0"/>
              </a:rPr>
              <a:t>.</a:t>
            </a:r>
          </a:p>
          <a:p>
            <a:pPr algn="just"/>
            <a:endParaRPr lang="es-ES" b="0" i="0" dirty="0">
              <a:latin typeface="Calibri" panose="020F0502020204030204" pitchFamily="34" charset="0"/>
            </a:endParaRPr>
          </a:p>
          <a:p>
            <a:pPr algn="just"/>
            <a:r>
              <a:rPr lang="es-ES" sz="2800" i="0" dirty="0">
                <a:latin typeface="Calibri" panose="020F0502020204030204" pitchFamily="34" charset="0"/>
              </a:rPr>
              <a:t>Segunda.- Designación de los integrantes del </a:t>
            </a:r>
            <a:r>
              <a:rPr lang="es-ES" sz="2800" i="0" dirty="0" smtClean="0">
                <a:latin typeface="Calibri" panose="020F0502020204030204" pitchFamily="34" charset="0"/>
              </a:rPr>
              <a:t>Comité</a:t>
            </a:r>
            <a:endParaRPr lang="es-ES" sz="2800" i="0" dirty="0">
              <a:latin typeface="Calibri" panose="020F0502020204030204" pitchFamily="34" charset="0"/>
            </a:endParaRPr>
          </a:p>
          <a:p>
            <a:pPr algn="just"/>
            <a:r>
              <a:rPr lang="es-ES" sz="2600" b="0" i="0" dirty="0">
                <a:latin typeface="Calibri" panose="020F0502020204030204" pitchFamily="34" charset="0"/>
              </a:rPr>
              <a:t>Los integrantes del Comité, señalados en el artículo </a:t>
            </a:r>
            <a:r>
              <a:rPr lang="es-ES" sz="2600" b="0" i="0" dirty="0" smtClean="0">
                <a:latin typeface="Calibri" panose="020F0502020204030204" pitchFamily="34" charset="0"/>
              </a:rPr>
              <a:t>5 </a:t>
            </a:r>
            <a:r>
              <a:rPr lang="es-ES" sz="2600" b="0" i="0" dirty="0">
                <a:latin typeface="Calibri" panose="020F0502020204030204" pitchFamily="34" charset="0"/>
              </a:rPr>
              <a:t>del presente Reglamento, serán designados mediante </a:t>
            </a:r>
            <a:r>
              <a:rPr lang="es-ES" sz="2600" b="0" i="0" dirty="0" smtClean="0">
                <a:latin typeface="Calibri" panose="020F0502020204030204" pitchFamily="34" charset="0"/>
              </a:rPr>
              <a:t>resolución </a:t>
            </a:r>
            <a:r>
              <a:rPr lang="es-ES" sz="2600" b="0" i="0" dirty="0">
                <a:latin typeface="Calibri" panose="020F0502020204030204" pitchFamily="34" charset="0"/>
              </a:rPr>
              <a:t>del Titular del Pliego en un plazo máximo </a:t>
            </a:r>
            <a:r>
              <a:rPr lang="es-ES" sz="2600" b="0" i="0" dirty="0" smtClean="0">
                <a:latin typeface="Calibri" panose="020F0502020204030204" pitchFamily="34" charset="0"/>
              </a:rPr>
              <a:t>de </a:t>
            </a:r>
            <a:r>
              <a:rPr lang="es-ES" sz="2600" b="0" i="0" dirty="0">
                <a:latin typeface="Calibri" panose="020F0502020204030204" pitchFamily="34" charset="0"/>
              </a:rPr>
              <a:t>30 días posteriores a la publicación del presente </a:t>
            </a:r>
            <a:r>
              <a:rPr lang="es-ES" sz="2600" b="0" i="0" dirty="0" smtClean="0">
                <a:latin typeface="Calibri" panose="020F0502020204030204" pitchFamily="34" charset="0"/>
              </a:rPr>
              <a:t>Reglamento</a:t>
            </a:r>
            <a:r>
              <a:rPr lang="es-ES" sz="2600" b="0" i="0" dirty="0">
                <a:latin typeface="Calibri" panose="020F0502020204030204" pitchFamily="34" charset="0"/>
              </a:rPr>
              <a:t>. </a:t>
            </a:r>
            <a:endParaRPr lang="es-ES" sz="2600" b="0" i="0" dirty="0">
              <a:effectLst/>
              <a:latin typeface="Calibri" panose="020F0502020204030204" pitchFamily="34" charset="0"/>
            </a:endParaRPr>
          </a:p>
        </p:txBody>
      </p:sp>
    </p:spTree>
    <p:extLst>
      <p:ext uri="{BB962C8B-B14F-4D97-AF65-F5344CB8AC3E}">
        <p14:creationId xmlns:p14="http://schemas.microsoft.com/office/powerpoint/2010/main" val="1880963403"/>
      </p:ext>
    </p:extLst>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E5DE8E42-A0C6-4E02-A372-B1ED77500BD4}" type="slidenum">
              <a:rPr lang="es-PE" altLang="es-ES" sz="1200">
                <a:latin typeface="Verdana" panose="020B0604030504040204" pitchFamily="34" charset="0"/>
              </a:rPr>
              <a:pPr algn="r">
                <a:spcAft>
                  <a:spcPct val="0"/>
                </a:spcAft>
                <a:buClrTx/>
                <a:buFontTx/>
                <a:buNone/>
              </a:pPr>
              <a:t>5</a:t>
            </a:fld>
            <a:endParaRPr lang="es-PE" altLang="es-ES" sz="1200">
              <a:latin typeface="Verdana" panose="020B0604030504040204" pitchFamily="34" charset="0"/>
            </a:endParaRPr>
          </a:p>
        </p:txBody>
      </p:sp>
      <p:grpSp>
        <p:nvGrpSpPr>
          <p:cNvPr id="23555" name="19 Grupo"/>
          <p:cNvGrpSpPr>
            <a:grpSpLocks/>
          </p:cNvGrpSpPr>
          <p:nvPr/>
        </p:nvGrpSpPr>
        <p:grpSpPr bwMode="auto">
          <a:xfrm>
            <a:off x="1991544" y="457426"/>
            <a:ext cx="4889500" cy="595313"/>
            <a:chOff x="611188" y="476250"/>
            <a:chExt cx="4889746" cy="595313"/>
          </a:xfrm>
        </p:grpSpPr>
        <p:grpSp>
          <p:nvGrpSpPr>
            <p:cNvPr id="23557" name="Group 6"/>
            <p:cNvGrpSpPr>
              <a:grpSpLocks noChangeAspect="1"/>
            </p:cNvGrpSpPr>
            <p:nvPr/>
          </p:nvGrpSpPr>
          <p:grpSpPr bwMode="auto">
            <a:xfrm>
              <a:off x="611188" y="476250"/>
              <a:ext cx="608720" cy="595313"/>
              <a:chOff x="5121" y="1804"/>
              <a:chExt cx="1905" cy="2205"/>
            </a:xfrm>
          </p:grpSpPr>
          <p:pic>
            <p:nvPicPr>
              <p:cNvPr id="23562"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3"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623392" y="1800686"/>
            <a:ext cx="10755807" cy="3447098"/>
          </a:xfrm>
          <a:prstGeom prst="rect">
            <a:avLst/>
          </a:prstGeom>
          <a:noFill/>
        </p:spPr>
        <p:txBody>
          <a:bodyPr wrap="square">
            <a:spAutoFit/>
          </a:bodyPr>
          <a:lstStyle/>
          <a:p>
            <a:pPr algn="ctr" eaLnBrk="1" hangingPunct="1">
              <a:defRPr/>
            </a:pPr>
            <a:r>
              <a:rPr lang="es-PE" sz="4000" i="0" dirty="0">
                <a:ln w="1905"/>
                <a:effectLst>
                  <a:innerShdw blurRad="69850" dist="43180" dir="5400000">
                    <a:srgbClr val="000000">
                      <a:alpha val="65000"/>
                    </a:srgbClr>
                  </a:innerShdw>
                </a:effectLst>
                <a:latin typeface="Calibri" panose="020F0502020204030204" pitchFamily="34" charset="0"/>
              </a:rPr>
              <a:t>CIERRE CONTABLE 2015</a:t>
            </a:r>
          </a:p>
          <a:p>
            <a:pPr eaLnBrk="1" hangingPunct="1">
              <a:defRPr/>
            </a:pPr>
            <a:endParaRPr lang="es-PE" sz="1800" i="0" dirty="0">
              <a:ln w="1905"/>
              <a:effectLst>
                <a:innerShdw blurRad="69850" dist="43180" dir="5400000">
                  <a:srgbClr val="000000">
                    <a:alpha val="65000"/>
                  </a:srgbClr>
                </a:innerShdw>
              </a:effectLst>
              <a:latin typeface="Arial Narrow" pitchFamily="34" charset="0"/>
            </a:endParaRPr>
          </a:p>
          <a:p>
            <a:pPr algn="ctr">
              <a:defRPr/>
            </a:pPr>
            <a:r>
              <a:rPr lang="es-ES" sz="3600" i="0" dirty="0">
                <a:latin typeface="Calibri" panose="020F0502020204030204" pitchFamily="34" charset="0"/>
                <a:hlinkClick r:id="rId4" action="ppaction://hlinkfile"/>
              </a:rPr>
              <a:t>RESOLUCION DIRECTORAL N° 011-2011-EF/51.01</a:t>
            </a:r>
            <a:endParaRPr lang="es-PE" sz="3600" b="0" i="0" dirty="0">
              <a:latin typeface="Calibri" panose="020F0502020204030204" pitchFamily="34" charset="0"/>
            </a:endParaRPr>
          </a:p>
          <a:p>
            <a:pPr algn="just">
              <a:defRPr/>
            </a:pPr>
            <a:endParaRPr lang="es-PE" sz="2800" i="0" dirty="0">
              <a:ln w="1905"/>
              <a:effectLst>
                <a:innerShdw blurRad="69850" dist="43180" dir="5400000">
                  <a:srgbClr val="000000">
                    <a:alpha val="65000"/>
                  </a:srgbClr>
                </a:innerShdw>
              </a:effectLst>
              <a:latin typeface="Calibri" panose="020F0502020204030204" pitchFamily="34" charset="0"/>
            </a:endParaRPr>
          </a:p>
          <a:p>
            <a:pPr algn="just">
              <a:defRPr/>
            </a:pPr>
            <a:r>
              <a:rPr lang="es-ES" sz="3200" b="0" i="0" dirty="0">
                <a:latin typeface="Calibri" panose="020F0502020204030204" pitchFamily="34" charset="0"/>
              </a:rPr>
              <a:t>Que aprueba el </a:t>
            </a:r>
            <a:r>
              <a:rPr lang="es-ES" sz="3200" i="0" dirty="0">
                <a:latin typeface="Calibri" panose="020F0502020204030204" pitchFamily="34" charset="0"/>
                <a:hlinkClick r:id="rId5" action="ppaction://hlinkfile"/>
              </a:rPr>
              <a:t>“MANUAL DE PROCEDIMIENTOS PARA LAS ACCIONES DE SANEAMIENTO CONTABLE DE LAS ENTIDADES GUBERNAMENTALES”.</a:t>
            </a:r>
            <a:endParaRPr lang="es-ES" sz="2800" b="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786B2378-E875-42C2-93EB-C9952A542473}" type="slidenum">
              <a:rPr lang="es-PE" altLang="es-ES" sz="1200">
                <a:latin typeface="Verdana" panose="020B0604030504040204" pitchFamily="34" charset="0"/>
              </a:rPr>
              <a:pPr algn="r">
                <a:spcAft>
                  <a:spcPct val="0"/>
                </a:spcAft>
                <a:buClrTx/>
                <a:buFontTx/>
                <a:buNone/>
              </a:pPr>
              <a:t>50</a:t>
            </a:fld>
            <a:endParaRPr lang="es-PE" altLang="es-ES" sz="1200">
              <a:latin typeface="Verdana" panose="020B0604030504040204" pitchFamily="34" charset="0"/>
            </a:endParaRPr>
          </a:p>
        </p:txBody>
      </p:sp>
      <p:pic>
        <p:nvPicPr>
          <p:cNvPr id="41987" name="12 Imagen" descr="FONDO_MOD_2-01.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9807" y="0"/>
            <a:ext cx="122886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988" name="19 Grupo"/>
          <p:cNvGrpSpPr>
            <a:grpSpLocks/>
          </p:cNvGrpSpPr>
          <p:nvPr/>
        </p:nvGrpSpPr>
        <p:grpSpPr bwMode="auto">
          <a:xfrm>
            <a:off x="2135188" y="476253"/>
            <a:ext cx="4889500" cy="595313"/>
            <a:chOff x="611188" y="476250"/>
            <a:chExt cx="4889746" cy="595313"/>
          </a:xfrm>
        </p:grpSpPr>
        <p:grpSp>
          <p:nvGrpSpPr>
            <p:cNvPr id="41992" name="Group 6"/>
            <p:cNvGrpSpPr>
              <a:grpSpLocks noChangeAspect="1"/>
            </p:cNvGrpSpPr>
            <p:nvPr/>
          </p:nvGrpSpPr>
          <p:grpSpPr bwMode="auto">
            <a:xfrm>
              <a:off x="611188" y="476250"/>
              <a:ext cx="608720" cy="595313"/>
              <a:chOff x="5121" y="1804"/>
              <a:chExt cx="1905" cy="2205"/>
            </a:xfrm>
          </p:grpSpPr>
          <p:pic>
            <p:nvPicPr>
              <p:cNvPr id="41997" name="Picture 7" descr="http://www.peruembassy-uk.com/Images/Escudo.gif"/>
              <p:cNvPicPr>
                <a:picLocks noChangeAspect="1" noChangeArrowheads="1"/>
              </p:cNvPicPr>
              <p:nvPr/>
            </p:nvPicPr>
            <p:blipFill>
              <a:blip r:embed="rId3" r:link="rId4">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8"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6"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9"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3" name="12 CuadroTexto"/>
          <p:cNvSpPr txBox="1"/>
          <p:nvPr/>
        </p:nvSpPr>
        <p:spPr>
          <a:xfrm>
            <a:off x="2166910" y="1988840"/>
            <a:ext cx="7929618" cy="4093428"/>
          </a:xfrm>
          <a:prstGeom prst="rect">
            <a:avLst/>
          </a:prstGeom>
          <a:noFill/>
        </p:spPr>
        <p:txBody>
          <a:bodyPr>
            <a:spAutoFit/>
          </a:bodyPr>
          <a:lstStyle/>
          <a:p>
            <a:pPr algn="ctr" eaLnBrk="1" hangingPunct="1">
              <a:defRPr/>
            </a:pPr>
            <a:r>
              <a:rPr lang="es-ES" sz="6000" i="0" dirty="0" smtClean="0">
                <a:ln w="19050">
                  <a:solidFill>
                    <a:schemeClr val="bg2">
                      <a:lumMod val="90000"/>
                    </a:schemeClr>
                  </a:solidFill>
                  <a:prstDash val="solid"/>
                </a:ln>
                <a:latin typeface="Cooper Black" pitchFamily="18" charset="0"/>
              </a:rPr>
              <a:t>GRACIAS</a:t>
            </a:r>
          </a:p>
          <a:p>
            <a:pPr algn="ctr" eaLnBrk="1" hangingPunct="1">
              <a:defRPr/>
            </a:pPr>
            <a:endParaRPr lang="es-ES" sz="6000" i="0" dirty="0">
              <a:ln w="19050">
                <a:solidFill>
                  <a:schemeClr val="bg2">
                    <a:lumMod val="90000"/>
                  </a:schemeClr>
                </a:solidFill>
                <a:prstDash val="solid"/>
              </a:ln>
              <a:latin typeface="Cooper Black" pitchFamily="18" charset="0"/>
            </a:endParaRPr>
          </a:p>
          <a:p>
            <a:pPr algn="ctr" eaLnBrk="1" hangingPunct="1"/>
            <a:r>
              <a:rPr lang="es-ES" altLang="es-ES" sz="3600" i="0" dirty="0">
                <a:latin typeface="Calibri" panose="020F0502020204030204" pitchFamily="34" charset="0"/>
              </a:rPr>
              <a:t>CPC. Carlos Salazar Rosales</a:t>
            </a:r>
          </a:p>
          <a:p>
            <a:pPr algn="ctr" eaLnBrk="1" hangingPunct="1"/>
            <a:r>
              <a:rPr lang="es-ES" altLang="es-ES" sz="3600" b="0" i="0" dirty="0" err="1">
                <a:latin typeface="Calibri" panose="020F0502020204030204" pitchFamily="34" charset="0"/>
              </a:rPr>
              <a:t>csalazar</a:t>
            </a:r>
            <a:r>
              <a:rPr lang="es-ES" altLang="es-ES" sz="3600" b="0" i="0" dirty="0">
                <a:latin typeface="Calibri" panose="020F0502020204030204" pitchFamily="34" charset="0"/>
              </a:rPr>
              <a:t>@ mef.gob.pe</a:t>
            </a:r>
          </a:p>
          <a:p>
            <a:pPr algn="ctr" eaLnBrk="1" hangingPunct="1">
              <a:defRPr/>
            </a:pPr>
            <a:endParaRPr lang="es-ES" sz="6000" i="0" dirty="0">
              <a:ln w="19050">
                <a:solidFill>
                  <a:schemeClr val="bg2">
                    <a:lumMod val="90000"/>
                  </a:schemeClr>
                </a:solidFill>
                <a:prstDash val="solid"/>
              </a:ln>
              <a:latin typeface="Cooper Black" pitchFamily="18" charset="0"/>
            </a:endParaRPr>
          </a:p>
        </p:txBody>
      </p:sp>
      <p:sp>
        <p:nvSpPr>
          <p:cNvPr id="41991" name="21 CuadroTexto"/>
          <p:cNvSpPr txBox="1">
            <a:spLocks noChangeArrowheads="1"/>
          </p:cNvSpPr>
          <p:nvPr/>
        </p:nvSpPr>
        <p:spPr bwMode="auto">
          <a:xfrm>
            <a:off x="2518420" y="5734050"/>
            <a:ext cx="77540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1800" i="0" dirty="0">
                <a:latin typeface="Calibri" panose="020F0502020204030204" pitchFamily="34" charset="0"/>
                <a:ea typeface="Calibri" panose="020F0502020204030204" pitchFamily="34" charset="0"/>
                <a:cs typeface="Calibri" panose="020F0502020204030204" pitchFamily="34" charset="0"/>
              </a:rPr>
              <a:t>“Hacia una Cultura de Ética y Transparencia al Servicio del Ciudadano”</a:t>
            </a:r>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F271A341-8AAD-4F61-A2D0-D1F078E120C3}" type="slidenum">
              <a:rPr lang="es-PE" altLang="es-ES" sz="1200">
                <a:latin typeface="Verdana" panose="020B0604030504040204" pitchFamily="34" charset="0"/>
              </a:rPr>
              <a:pPr algn="r">
                <a:spcAft>
                  <a:spcPct val="0"/>
                </a:spcAft>
                <a:buClrTx/>
                <a:buFontTx/>
                <a:buNone/>
              </a:pPr>
              <a:t>6</a:t>
            </a:fld>
            <a:endParaRPr lang="es-PE" altLang="es-ES" sz="1200">
              <a:latin typeface="Verdana" panose="020B0604030504040204" pitchFamily="34" charset="0"/>
            </a:endParaRPr>
          </a:p>
        </p:txBody>
      </p:sp>
      <p:grpSp>
        <p:nvGrpSpPr>
          <p:cNvPr id="24579" name="19 Grupo"/>
          <p:cNvGrpSpPr>
            <a:grpSpLocks/>
          </p:cNvGrpSpPr>
          <p:nvPr/>
        </p:nvGrpSpPr>
        <p:grpSpPr bwMode="auto">
          <a:xfrm>
            <a:off x="2135188" y="476253"/>
            <a:ext cx="4889500" cy="595313"/>
            <a:chOff x="611188" y="476250"/>
            <a:chExt cx="4889746" cy="595313"/>
          </a:xfrm>
        </p:grpSpPr>
        <p:grpSp>
          <p:nvGrpSpPr>
            <p:cNvPr id="24602" name="Group 6"/>
            <p:cNvGrpSpPr>
              <a:grpSpLocks noChangeAspect="1"/>
            </p:cNvGrpSpPr>
            <p:nvPr/>
          </p:nvGrpSpPr>
          <p:grpSpPr bwMode="auto">
            <a:xfrm>
              <a:off x="611188" y="476250"/>
              <a:ext cx="608720" cy="595313"/>
              <a:chOff x="5121" y="1804"/>
              <a:chExt cx="1905" cy="2205"/>
            </a:xfrm>
          </p:grpSpPr>
          <p:pic>
            <p:nvPicPr>
              <p:cNvPr id="24607"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8"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767408" y="1196755"/>
            <a:ext cx="10611791" cy="2062103"/>
          </a:xfrm>
          <a:prstGeom prst="rect">
            <a:avLst/>
          </a:prstGeom>
          <a:noFill/>
        </p:spPr>
        <p:txBody>
          <a:bodyPr wrap="square">
            <a:spAutoFit/>
          </a:bodyPr>
          <a:lstStyle/>
          <a:p>
            <a:pPr marL="541338" indent="-541338" algn="just">
              <a:buFont typeface="Wingdings" panose="05000000000000000000" pitchFamily="2" charset="2"/>
              <a:buChar char="Ø"/>
              <a:defRPr/>
            </a:pPr>
            <a:r>
              <a:rPr lang="es-PE" sz="3200" b="0" i="0" dirty="0">
                <a:latin typeface="Calibri" panose="020F0502020204030204" pitchFamily="34" charset="0"/>
              </a:rPr>
              <a:t>La cuenta 3401.03 Efectos de Saneamiento Contable – Ley Nº 29608 y todas las subdivisionarias que la conforman.</a:t>
            </a:r>
          </a:p>
          <a:p>
            <a:pPr marL="541338" indent="-541338" algn="just">
              <a:buFont typeface="Wingdings" panose="05000000000000000000" pitchFamily="2" charset="2"/>
              <a:buChar char="Ø"/>
              <a:defRPr/>
            </a:pPr>
            <a:endParaRPr lang="es-PE" sz="3200" b="0" i="0" dirty="0">
              <a:ln w="1905"/>
              <a:effectLst>
                <a:innerShdw blurRad="69850" dist="43180" dir="5400000">
                  <a:srgbClr val="000000">
                    <a:alpha val="65000"/>
                  </a:srgbClr>
                </a:innerShdw>
              </a:effectLst>
              <a:latin typeface="Calibri" panose="020F0502020204030204" pitchFamily="34" charset="0"/>
            </a:endParaRPr>
          </a:p>
          <a:p>
            <a:pPr marL="541338" indent="-541338" algn="just">
              <a:buFont typeface="Wingdings" panose="05000000000000000000" pitchFamily="2" charset="2"/>
              <a:buChar char="Ø"/>
              <a:defRPr/>
            </a:pPr>
            <a:r>
              <a:rPr lang="es-ES" altLang="es-ES" sz="3200" b="0" i="0" dirty="0">
                <a:latin typeface="Calibri" panose="020F0502020204030204" pitchFamily="34" charset="0"/>
              </a:rPr>
              <a:t>Las Cuentas de orden referidas a las</a:t>
            </a:r>
            <a:r>
              <a:rPr lang="es-ES" altLang="es-ES" sz="3200" i="0" dirty="0">
                <a:latin typeface="Calibri" panose="020F0502020204030204" pitchFamily="34" charset="0"/>
              </a:rPr>
              <a:t>:</a:t>
            </a:r>
            <a:endParaRPr lang="es-PE" sz="2800" b="0" i="0" dirty="0">
              <a:ln w="1905"/>
              <a:effectLst>
                <a:innerShdw blurRad="69850" dist="43180" dir="5400000">
                  <a:srgbClr val="000000">
                    <a:alpha val="65000"/>
                  </a:srgbClr>
                </a:innerShdw>
              </a:effectLst>
              <a:latin typeface="Calibri" panose="020F0502020204030204" pitchFamily="34" charset="0"/>
            </a:endParaRPr>
          </a:p>
        </p:txBody>
      </p:sp>
      <p:graphicFrame>
        <p:nvGraphicFramePr>
          <p:cNvPr id="13" name="2 Tabla"/>
          <p:cNvGraphicFramePr>
            <a:graphicFrameLocks noGrp="1"/>
          </p:cNvGraphicFramePr>
          <p:nvPr>
            <p:extLst>
              <p:ext uri="{D42A27DB-BD31-4B8C-83A1-F6EECF244321}">
                <p14:modId xmlns:p14="http://schemas.microsoft.com/office/powerpoint/2010/main" val="1028945917"/>
              </p:ext>
            </p:extLst>
          </p:nvPr>
        </p:nvGraphicFramePr>
        <p:xfrm>
          <a:off x="1343473" y="3629744"/>
          <a:ext cx="8928992" cy="2895600"/>
        </p:xfrm>
        <a:graphic>
          <a:graphicData uri="http://schemas.openxmlformats.org/drawingml/2006/table">
            <a:tbl>
              <a:tblPr firstRow="1" bandRow="1">
                <a:tableStyleId>{5940675A-B579-460E-94D1-54222C63F5DA}</a:tableStyleId>
              </a:tblPr>
              <a:tblGrid>
                <a:gridCol w="1689269"/>
                <a:gridCol w="7239723"/>
              </a:tblGrid>
              <a:tr h="370840">
                <a:tc>
                  <a:txBody>
                    <a:bodyPr/>
                    <a:lstStyle/>
                    <a:p>
                      <a:pPr algn="ctr"/>
                      <a:r>
                        <a:rPr lang="es-PE" sz="3200" b="1" dirty="0" smtClean="0">
                          <a:latin typeface="Calibri" panose="020F0502020204030204" pitchFamily="34" charset="0"/>
                        </a:rPr>
                        <a:t>CUENTA</a:t>
                      </a:r>
                      <a:endParaRPr lang="es-PE" sz="3200" b="1" dirty="0">
                        <a:latin typeface="Calibri" panose="020F0502020204030204" pitchFamily="34" charset="0"/>
                      </a:endParaRPr>
                    </a:p>
                  </a:txBody>
                  <a:tcPr marL="91439" marR="91439"/>
                </a:tc>
                <a:tc>
                  <a:txBody>
                    <a:bodyPr/>
                    <a:lstStyle/>
                    <a:p>
                      <a:pPr algn="ctr"/>
                      <a:r>
                        <a:rPr lang="es-PE" sz="3200" b="1" dirty="0" smtClean="0">
                          <a:latin typeface="Calibri" panose="020F0502020204030204" pitchFamily="34" charset="0"/>
                        </a:rPr>
                        <a:t>DESCRIPCION</a:t>
                      </a:r>
                      <a:endParaRPr lang="es-PE" sz="3200" b="1" dirty="0">
                        <a:latin typeface="Calibri" panose="020F0502020204030204" pitchFamily="34" charset="0"/>
                      </a:endParaRPr>
                    </a:p>
                  </a:txBody>
                  <a:tcPr marL="91439" marR="91439"/>
                </a:tc>
              </a:tr>
              <a:tr h="370840">
                <a:tc>
                  <a:txBody>
                    <a:bodyPr/>
                    <a:lstStyle/>
                    <a:p>
                      <a:r>
                        <a:rPr lang="es-PE" sz="3200" dirty="0" smtClean="0">
                          <a:latin typeface="Calibri" panose="020F0502020204030204" pitchFamily="34" charset="0"/>
                        </a:rPr>
                        <a:t>9111</a:t>
                      </a:r>
                      <a:endParaRPr lang="es-PE" sz="3200" dirty="0">
                        <a:latin typeface="Calibri" panose="020F0502020204030204" pitchFamily="34" charset="0"/>
                      </a:endParaRPr>
                    </a:p>
                  </a:txBody>
                  <a:tcPr marL="91439" marR="91439"/>
                </a:tc>
                <a:tc>
                  <a:txBody>
                    <a:bodyPr/>
                    <a:lstStyle/>
                    <a:p>
                      <a:r>
                        <a:rPr lang="es-PE" sz="3200" dirty="0" smtClean="0">
                          <a:latin typeface="Calibri" panose="020F0502020204030204" pitchFamily="34" charset="0"/>
                        </a:rPr>
                        <a:t>Saneamiento del Activo</a:t>
                      </a:r>
                      <a:endParaRPr lang="es-PE" sz="3200" dirty="0">
                        <a:latin typeface="Calibri" panose="020F0502020204030204" pitchFamily="34" charset="0"/>
                      </a:endParaRPr>
                    </a:p>
                  </a:txBody>
                  <a:tcPr marL="91439" marR="91439"/>
                </a:tc>
              </a:tr>
              <a:tr h="370840">
                <a:tc>
                  <a:txBody>
                    <a:bodyPr/>
                    <a:lstStyle/>
                    <a:p>
                      <a:r>
                        <a:rPr lang="es-PE" sz="3200" dirty="0" smtClean="0">
                          <a:latin typeface="Calibri" panose="020F0502020204030204" pitchFamily="34" charset="0"/>
                        </a:rPr>
                        <a:t>9112</a:t>
                      </a:r>
                      <a:endParaRPr lang="es-PE" sz="3200" dirty="0">
                        <a:latin typeface="Calibri" panose="020F0502020204030204" pitchFamily="34" charset="0"/>
                      </a:endParaRPr>
                    </a:p>
                  </a:txBody>
                  <a:tcPr marL="91439" marR="91439"/>
                </a:tc>
                <a:tc>
                  <a:txBody>
                    <a:bodyPr/>
                    <a:lstStyle/>
                    <a:p>
                      <a:r>
                        <a:rPr lang="es-PE" sz="3200" dirty="0" smtClean="0">
                          <a:latin typeface="Calibri" panose="020F0502020204030204" pitchFamily="34" charset="0"/>
                        </a:rPr>
                        <a:t>Control de Saneamiento del Activo</a:t>
                      </a:r>
                      <a:endParaRPr lang="es-PE" sz="3200" dirty="0">
                        <a:latin typeface="Calibri" panose="020F0502020204030204" pitchFamily="34" charset="0"/>
                      </a:endParaRPr>
                    </a:p>
                  </a:txBody>
                  <a:tcPr marL="91439" marR="91439"/>
                </a:tc>
              </a:tr>
              <a:tr h="370840">
                <a:tc>
                  <a:txBody>
                    <a:bodyPr/>
                    <a:lstStyle/>
                    <a:p>
                      <a:r>
                        <a:rPr lang="es-PE" sz="3200" dirty="0" smtClean="0">
                          <a:latin typeface="Calibri" panose="020F0502020204030204" pitchFamily="34" charset="0"/>
                        </a:rPr>
                        <a:t>9113</a:t>
                      </a:r>
                      <a:endParaRPr lang="es-PE" sz="3200" dirty="0">
                        <a:latin typeface="Calibri" panose="020F0502020204030204" pitchFamily="34" charset="0"/>
                      </a:endParaRPr>
                    </a:p>
                  </a:txBody>
                  <a:tcPr marL="91439" marR="91439"/>
                </a:tc>
                <a:tc>
                  <a:txBody>
                    <a:bodyPr/>
                    <a:lstStyle/>
                    <a:p>
                      <a:r>
                        <a:rPr lang="es-PE" sz="3200" dirty="0" smtClean="0">
                          <a:latin typeface="Calibri" panose="020F0502020204030204" pitchFamily="34" charset="0"/>
                        </a:rPr>
                        <a:t>Saneamiento del Pasivo</a:t>
                      </a:r>
                      <a:endParaRPr lang="es-PE" sz="3200" dirty="0">
                        <a:latin typeface="Calibri" panose="020F0502020204030204" pitchFamily="34" charset="0"/>
                      </a:endParaRPr>
                    </a:p>
                  </a:txBody>
                  <a:tcPr marL="91439" marR="91439"/>
                </a:tc>
              </a:tr>
              <a:tr h="370840">
                <a:tc>
                  <a:txBody>
                    <a:bodyPr/>
                    <a:lstStyle/>
                    <a:p>
                      <a:r>
                        <a:rPr lang="es-PE" sz="3200" dirty="0" smtClean="0">
                          <a:latin typeface="Calibri" panose="020F0502020204030204" pitchFamily="34" charset="0"/>
                        </a:rPr>
                        <a:t>9114</a:t>
                      </a:r>
                      <a:endParaRPr lang="es-PE" sz="3200" dirty="0">
                        <a:latin typeface="Calibri" panose="020F0502020204030204" pitchFamily="34" charset="0"/>
                      </a:endParaRPr>
                    </a:p>
                  </a:txBody>
                  <a:tcPr marL="91439" marR="91439"/>
                </a:tc>
                <a:tc>
                  <a:txBody>
                    <a:bodyPr/>
                    <a:lstStyle/>
                    <a:p>
                      <a:r>
                        <a:rPr lang="es-PE" sz="3200" dirty="0" smtClean="0">
                          <a:latin typeface="Calibri" panose="020F0502020204030204" pitchFamily="34" charset="0"/>
                        </a:rPr>
                        <a:t>Control de Saneamiento del Pasivo</a:t>
                      </a:r>
                      <a:endParaRPr lang="es-PE" sz="3200" dirty="0">
                        <a:latin typeface="Calibri" panose="020F0502020204030204" pitchFamily="34" charset="0"/>
                      </a:endParaRPr>
                    </a:p>
                  </a:txBody>
                  <a:tcPr marL="91439" marR="91439"/>
                </a:tc>
              </a:tr>
            </a:tbl>
          </a:graphicData>
        </a:graphic>
      </p:graphicFrame>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CEBC316C-5BF7-4C20-A782-1F1C263D5A6D}" type="slidenum">
              <a:rPr lang="es-PE" altLang="es-ES" sz="1200">
                <a:latin typeface="Verdana" panose="020B0604030504040204" pitchFamily="34" charset="0"/>
              </a:rPr>
              <a:pPr algn="r">
                <a:spcAft>
                  <a:spcPct val="0"/>
                </a:spcAft>
                <a:buClrTx/>
                <a:buFontTx/>
                <a:buNone/>
              </a:pPr>
              <a:t>7</a:t>
            </a:fld>
            <a:endParaRPr lang="es-PE" altLang="es-ES" sz="1200">
              <a:latin typeface="Verdana" panose="020B0604030504040204" pitchFamily="34" charset="0"/>
            </a:endParaRPr>
          </a:p>
        </p:txBody>
      </p:sp>
      <p:grpSp>
        <p:nvGrpSpPr>
          <p:cNvPr id="25603" name="19 Grupo"/>
          <p:cNvGrpSpPr>
            <a:grpSpLocks/>
          </p:cNvGrpSpPr>
          <p:nvPr/>
        </p:nvGrpSpPr>
        <p:grpSpPr bwMode="auto">
          <a:xfrm>
            <a:off x="2135188" y="476253"/>
            <a:ext cx="4889500" cy="595313"/>
            <a:chOff x="611188" y="476250"/>
            <a:chExt cx="4889746" cy="595313"/>
          </a:xfrm>
        </p:grpSpPr>
        <p:grpSp>
          <p:nvGrpSpPr>
            <p:cNvPr id="25605" name="Group 6"/>
            <p:cNvGrpSpPr>
              <a:grpSpLocks noChangeAspect="1"/>
            </p:cNvGrpSpPr>
            <p:nvPr/>
          </p:nvGrpSpPr>
          <p:grpSpPr bwMode="auto">
            <a:xfrm>
              <a:off x="611188" y="476250"/>
              <a:ext cx="608720" cy="595313"/>
              <a:chOff x="5121" y="1804"/>
              <a:chExt cx="1905" cy="2205"/>
            </a:xfrm>
          </p:grpSpPr>
          <p:pic>
            <p:nvPicPr>
              <p:cNvPr id="25610"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6" name="12 CuadroTexto"/>
          <p:cNvSpPr txBox="1"/>
          <p:nvPr/>
        </p:nvSpPr>
        <p:spPr>
          <a:xfrm>
            <a:off x="623392" y="1399416"/>
            <a:ext cx="10945215" cy="3046988"/>
          </a:xfrm>
          <a:prstGeom prst="rect">
            <a:avLst/>
          </a:prstGeom>
          <a:noFill/>
        </p:spPr>
        <p:txBody>
          <a:bodyPr wrap="square">
            <a:spAutoFit/>
          </a:bodyPr>
          <a:lstStyle/>
          <a:p>
            <a:pPr marL="342900" indent="-342900" algn="just">
              <a:buFont typeface="Wingdings" panose="05000000000000000000" pitchFamily="2" charset="2"/>
              <a:buChar char="Ø"/>
              <a:defRPr/>
            </a:pPr>
            <a:r>
              <a:rPr lang="es-ES" sz="3200" b="0" i="0" dirty="0">
                <a:latin typeface="Calibri" panose="020F0502020204030204" pitchFamily="34" charset="0"/>
              </a:rPr>
              <a:t>El Módulo de Saneamiento Contable</a:t>
            </a:r>
          </a:p>
          <a:p>
            <a:pPr marL="342900" indent="-342900" algn="just">
              <a:buFont typeface="Wingdings" panose="05000000000000000000" pitchFamily="2" charset="2"/>
              <a:buChar char="Ø"/>
              <a:defRPr/>
            </a:pPr>
            <a:endParaRPr lang="es-ES" sz="3200" b="0" i="0" dirty="0">
              <a:latin typeface="Calibri" panose="020F0502020204030204" pitchFamily="34" charset="0"/>
            </a:endParaRPr>
          </a:p>
          <a:p>
            <a:pPr marL="342900" indent="-342900" algn="just">
              <a:buFont typeface="Wingdings" panose="05000000000000000000" pitchFamily="2" charset="2"/>
              <a:buChar char="Ø"/>
              <a:defRPr/>
            </a:pPr>
            <a:r>
              <a:rPr lang="es-ES" sz="3200" b="0" i="0" dirty="0">
                <a:latin typeface="Calibri" panose="020F0502020204030204" pitchFamily="34" charset="0"/>
              </a:rPr>
              <a:t>Las Operaciones Complementarias referidas al Saneamiento Contable incluidas en la Tabla de Operaciones del modulo contable SIAF-SP Complementaria C-180000 han quedado </a:t>
            </a:r>
            <a:r>
              <a:rPr lang="es-ES" sz="3200" i="0" dirty="0">
                <a:latin typeface="Calibri" panose="020F0502020204030204" pitchFamily="34" charset="0"/>
              </a:rPr>
              <a:t>SIN EFECTO.</a:t>
            </a:r>
            <a:endParaRPr lang="es-PE" sz="320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35EB68A7-BC7B-4F06-ADF8-DC3004B56B40}" type="slidenum">
              <a:rPr lang="es-PE" altLang="es-ES" sz="1200">
                <a:latin typeface="Verdana" panose="020B0604030504040204" pitchFamily="34" charset="0"/>
              </a:rPr>
              <a:pPr algn="r">
                <a:spcAft>
                  <a:spcPct val="0"/>
                </a:spcAft>
                <a:buClrTx/>
                <a:buFontTx/>
                <a:buNone/>
              </a:pPr>
              <a:t>8</a:t>
            </a:fld>
            <a:endParaRPr lang="es-PE" altLang="es-ES" sz="1200">
              <a:latin typeface="Verdana" panose="020B0604030504040204" pitchFamily="34" charset="0"/>
            </a:endParaRPr>
          </a:p>
        </p:txBody>
      </p:sp>
      <p:grpSp>
        <p:nvGrpSpPr>
          <p:cNvPr id="26627" name="19 Grupo"/>
          <p:cNvGrpSpPr>
            <a:grpSpLocks/>
          </p:cNvGrpSpPr>
          <p:nvPr/>
        </p:nvGrpSpPr>
        <p:grpSpPr bwMode="auto">
          <a:xfrm>
            <a:off x="1919536" y="260648"/>
            <a:ext cx="4889500" cy="595313"/>
            <a:chOff x="611188" y="476250"/>
            <a:chExt cx="4889746" cy="595313"/>
          </a:xfrm>
        </p:grpSpPr>
        <p:grpSp>
          <p:nvGrpSpPr>
            <p:cNvPr id="26628" name="Group 6"/>
            <p:cNvGrpSpPr>
              <a:grpSpLocks noChangeAspect="1"/>
            </p:cNvGrpSpPr>
            <p:nvPr/>
          </p:nvGrpSpPr>
          <p:grpSpPr bwMode="auto">
            <a:xfrm>
              <a:off x="611188" y="476250"/>
              <a:ext cx="608720" cy="595313"/>
              <a:chOff x="5121" y="1804"/>
              <a:chExt cx="1905" cy="2205"/>
            </a:xfrm>
          </p:grpSpPr>
          <p:pic>
            <p:nvPicPr>
              <p:cNvPr id="26633" name="Picture 7" descr="http://www.peruembassy-uk.com/Images/Escudo.gif"/>
              <p:cNvPicPr>
                <a:picLocks noChangeAspect="1" noChangeArrowheads="1"/>
              </p:cNvPicPr>
              <p:nvPr/>
            </p:nvPicPr>
            <p:blipFill>
              <a:blip r:embed="rId3" r:link="rId4">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4"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dirty="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dirty="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836712"/>
            <a:ext cx="11665296" cy="5847755"/>
          </a:xfrm>
          <a:prstGeom prst="rect">
            <a:avLst/>
          </a:prstGeom>
          <a:noFill/>
        </p:spPr>
        <p:txBody>
          <a:bodyPr wrap="square">
            <a:spAutoFit/>
          </a:bodyPr>
          <a:lstStyle/>
          <a:p>
            <a:pPr algn="ctr" eaLnBrk="1" hangingPunct="1">
              <a:defRPr/>
            </a:pPr>
            <a:r>
              <a:rPr lang="es-PE" sz="3200" i="0" dirty="0">
                <a:ln w="1905"/>
                <a:effectLst>
                  <a:innerShdw blurRad="69850" dist="43180" dir="5400000">
                    <a:srgbClr val="000000">
                      <a:alpha val="65000"/>
                    </a:srgbClr>
                  </a:innerShdw>
                </a:effectLst>
                <a:latin typeface="Calibri" panose="020F0502020204030204" pitchFamily="34" charset="0"/>
              </a:rPr>
              <a:t>SANEAMIENTO CONTABLE</a:t>
            </a:r>
            <a:endParaRPr lang="es-PE" sz="3200" i="0" dirty="0">
              <a:ln w="1905"/>
              <a:effectLst>
                <a:innerShdw blurRad="69850" dist="43180" dir="5400000">
                  <a:srgbClr val="000000">
                    <a:alpha val="65000"/>
                  </a:srgbClr>
                </a:innerShdw>
              </a:effectLst>
              <a:latin typeface="Arial Narrow" pitchFamily="34" charset="0"/>
            </a:endParaRPr>
          </a:p>
          <a:p>
            <a:pPr algn="ctr">
              <a:defRPr/>
            </a:pPr>
            <a:endParaRPr lang="es-ES" sz="3600" i="0" dirty="0" smtClean="0">
              <a:latin typeface="Calibri" panose="020F0502020204030204" pitchFamily="34" charset="0"/>
              <a:hlinkClick r:id="rId5" action="ppaction://hlinkfile"/>
            </a:endParaRPr>
          </a:p>
          <a:p>
            <a:pPr algn="ctr">
              <a:defRPr/>
            </a:pPr>
            <a:r>
              <a:rPr lang="es-ES" sz="3600" i="0" dirty="0" smtClean="0">
                <a:latin typeface="Calibri" panose="020F0502020204030204" pitchFamily="34" charset="0"/>
                <a:hlinkClick r:id="rId5" action="ppaction://hlinkfile"/>
              </a:rPr>
              <a:t>RESOLUCION </a:t>
            </a:r>
            <a:r>
              <a:rPr lang="es-ES" sz="3600" i="0" dirty="0">
                <a:latin typeface="Calibri" panose="020F0502020204030204" pitchFamily="34" charset="0"/>
                <a:hlinkClick r:id="rId5" action="ppaction://hlinkfile"/>
              </a:rPr>
              <a:t>DIRECTORAL N° 001-2015-EF/51.01</a:t>
            </a:r>
            <a:endParaRPr lang="es-PE" sz="3600" b="0" i="0" dirty="0">
              <a:latin typeface="Calibri" panose="020F0502020204030204" pitchFamily="34" charset="0"/>
            </a:endParaRPr>
          </a:p>
          <a:p>
            <a:pPr algn="just">
              <a:defRPr/>
            </a:pPr>
            <a:endParaRPr lang="es-PE" sz="3000" i="0" dirty="0" smtClean="0">
              <a:ln w="1905"/>
              <a:effectLst>
                <a:innerShdw blurRad="69850" dist="43180" dir="5400000">
                  <a:srgbClr val="000000">
                    <a:alpha val="65000"/>
                  </a:srgbClr>
                </a:innerShdw>
              </a:effectLst>
              <a:latin typeface="Calibri" panose="020F0502020204030204" pitchFamily="34" charset="0"/>
            </a:endParaRPr>
          </a:p>
          <a:p>
            <a:pPr algn="just">
              <a:defRPr/>
            </a:pPr>
            <a:r>
              <a:rPr lang="es-PE" sz="3000" i="0" dirty="0" smtClean="0">
                <a:ln w="1905"/>
                <a:effectLst>
                  <a:innerShdw blurRad="69850" dist="43180" dir="5400000">
                    <a:srgbClr val="000000">
                      <a:alpha val="65000"/>
                    </a:srgbClr>
                  </a:innerShdw>
                </a:effectLst>
                <a:latin typeface="Calibri" panose="020F0502020204030204" pitchFamily="34" charset="0"/>
              </a:rPr>
              <a:t>Artículo </a:t>
            </a:r>
            <a:r>
              <a:rPr lang="es-PE" sz="3000" i="0" dirty="0">
                <a:ln w="1905"/>
                <a:effectLst>
                  <a:innerShdw blurRad="69850" dist="43180" dir="5400000">
                    <a:srgbClr val="000000">
                      <a:alpha val="65000"/>
                    </a:srgbClr>
                  </a:innerShdw>
                </a:effectLst>
                <a:latin typeface="Calibri" panose="020F0502020204030204" pitchFamily="34" charset="0"/>
              </a:rPr>
              <a:t>1° Culminación del Saneamiento Contable</a:t>
            </a:r>
          </a:p>
          <a:p>
            <a:pPr algn="just">
              <a:defRPr/>
            </a:pPr>
            <a:r>
              <a:rPr lang="es-PE" sz="3000" b="0" i="0" dirty="0">
                <a:ln w="1905"/>
                <a:effectLst>
                  <a:innerShdw blurRad="69850" dist="43180" dir="5400000">
                    <a:srgbClr val="000000">
                      <a:alpha val="65000"/>
                    </a:srgbClr>
                  </a:innerShdw>
                </a:effectLst>
                <a:latin typeface="Calibri" panose="020F0502020204030204" pitchFamily="34" charset="0"/>
              </a:rPr>
              <a:t>Las entidades gubernamentales emitirán una Resolución o Acuerdo de Directorio, suscrito por el titular de la entidad pública indicando la culminación del </a:t>
            </a:r>
            <a:r>
              <a:rPr lang="es-PE" sz="3000" i="0" dirty="0">
                <a:ln w="1905"/>
                <a:effectLst>
                  <a:innerShdw blurRad="69850" dist="43180" dir="5400000">
                    <a:srgbClr val="000000">
                      <a:alpha val="65000"/>
                    </a:srgbClr>
                  </a:innerShdw>
                </a:effectLst>
                <a:latin typeface="Calibri" panose="020F0502020204030204" pitchFamily="34" charset="0"/>
              </a:rPr>
              <a:t>Saneamiento Contable </a:t>
            </a:r>
            <a:r>
              <a:rPr lang="es-PE" sz="3000" b="0" i="0" dirty="0">
                <a:ln w="1905"/>
                <a:effectLst>
                  <a:innerShdw blurRad="69850" dist="43180" dir="5400000">
                    <a:srgbClr val="000000">
                      <a:alpha val="65000"/>
                    </a:srgbClr>
                  </a:innerShdw>
                </a:effectLst>
                <a:latin typeface="Calibri" panose="020F0502020204030204" pitchFamily="34" charset="0"/>
              </a:rPr>
              <a:t>según lo informado por el </a:t>
            </a:r>
            <a:r>
              <a:rPr lang="es-PE" sz="3000" i="0" dirty="0">
                <a:ln w="1905"/>
                <a:effectLst>
                  <a:innerShdw blurRad="69850" dist="43180" dir="5400000">
                    <a:srgbClr val="000000">
                      <a:alpha val="65000"/>
                    </a:srgbClr>
                  </a:innerShdw>
                </a:effectLst>
                <a:latin typeface="Calibri" panose="020F0502020204030204" pitchFamily="34" charset="0"/>
              </a:rPr>
              <a:t>Comité de Saneamiento Contable </a:t>
            </a:r>
            <a:r>
              <a:rPr lang="es-PE" sz="3000" b="0" i="0" dirty="0">
                <a:ln w="1905"/>
                <a:effectLst>
                  <a:innerShdw blurRad="69850" dist="43180" dir="5400000">
                    <a:srgbClr val="000000">
                      <a:alpha val="65000"/>
                    </a:srgbClr>
                  </a:innerShdw>
                </a:effectLst>
                <a:latin typeface="Calibri" panose="020F0502020204030204" pitchFamily="34" charset="0"/>
              </a:rPr>
              <a:t>y lo registrarán en el </a:t>
            </a:r>
            <a:r>
              <a:rPr lang="es-PE" sz="3000" i="0" dirty="0">
                <a:ln w="1905"/>
                <a:effectLst>
                  <a:innerShdw blurRad="69850" dist="43180" dir="5400000">
                    <a:srgbClr val="000000">
                      <a:alpha val="65000"/>
                    </a:srgbClr>
                  </a:innerShdw>
                </a:effectLst>
                <a:latin typeface="Calibri" panose="020F0502020204030204" pitchFamily="34" charset="0"/>
              </a:rPr>
              <a:t>Modulo de Saneamiento Contable – SISCO. </a:t>
            </a:r>
            <a:r>
              <a:rPr lang="es-PE" sz="3000" b="0" i="0" dirty="0">
                <a:ln w="1905"/>
                <a:effectLst>
                  <a:innerShdw blurRad="69850" dist="43180" dir="5400000">
                    <a:srgbClr val="000000">
                      <a:alpha val="65000"/>
                    </a:srgbClr>
                  </a:innerShdw>
                </a:effectLst>
                <a:latin typeface="Calibri" panose="020F0502020204030204" pitchFamily="34" charset="0"/>
              </a:rPr>
              <a:t>en el tipo de documento </a:t>
            </a:r>
            <a:r>
              <a:rPr lang="es-PE" sz="3000" i="0" dirty="0">
                <a:ln w="1905"/>
                <a:effectLst>
                  <a:innerShdw blurRad="69850" dist="43180" dir="5400000">
                    <a:srgbClr val="000000">
                      <a:alpha val="65000"/>
                    </a:srgbClr>
                  </a:innerShdw>
                </a:effectLst>
                <a:latin typeface="Calibri" panose="020F0502020204030204" pitchFamily="34" charset="0"/>
              </a:rPr>
              <a:t>“Culminación</a:t>
            </a:r>
            <a:r>
              <a:rPr lang="es-PE" sz="3000" i="0" dirty="0" smtClean="0">
                <a:ln w="1905"/>
                <a:effectLst>
                  <a:innerShdw blurRad="69850" dist="43180" dir="5400000">
                    <a:srgbClr val="000000">
                      <a:alpha val="65000"/>
                    </a:srgbClr>
                  </a:innerShdw>
                </a:effectLst>
                <a:latin typeface="Calibri" panose="020F0502020204030204" pitchFamily="34" charset="0"/>
              </a:rPr>
              <a:t>”, </a:t>
            </a:r>
            <a:r>
              <a:rPr lang="es-PE" sz="3000" b="0" i="0" dirty="0" smtClean="0">
                <a:ln w="1905"/>
                <a:effectLst>
                  <a:innerShdw blurRad="69850" dist="43180" dir="5400000">
                    <a:srgbClr val="000000">
                      <a:alpha val="65000"/>
                    </a:srgbClr>
                  </a:innerShdw>
                </a:effectLst>
                <a:latin typeface="Calibri" panose="020F0502020204030204" pitchFamily="34" charset="0"/>
              </a:rPr>
              <a:t>lo remitirán a la DGCP adjuntando los reportes del ejercicio 2014, obtenidos del módulo a mas tardar el 31 de marzo de 2015.</a:t>
            </a:r>
            <a:endParaRPr lang="es-PE" sz="3000" b="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just">
              <a:spcAft>
                <a:spcPct val="30000"/>
              </a:spcAft>
              <a:buClr>
                <a:schemeClr val="accent2"/>
              </a:buClr>
              <a:buFont typeface="Wingdings" panose="05000000000000000000" pitchFamily="2" charset="2"/>
              <a:buChar char="n"/>
              <a:defRPr sz="2000">
                <a:solidFill>
                  <a:schemeClr val="tx1"/>
                </a:solidFill>
                <a:latin typeface="Arial" panose="020B0604020202020204" pitchFamily="34" charset="0"/>
              </a:defRPr>
            </a:lvl1pPr>
            <a:lvl2pPr marL="742950" indent="-285750" algn="just">
              <a:spcBef>
                <a:spcPct val="20000"/>
              </a:spcBef>
              <a:buClr>
                <a:schemeClr val="accent2"/>
              </a:buClr>
              <a:buChar char="—"/>
              <a:defRPr sz="2800">
                <a:solidFill>
                  <a:schemeClr val="tx1"/>
                </a:solidFill>
                <a:latin typeface="Arial" panose="020B0604020202020204" pitchFamily="34" charset="0"/>
              </a:defRPr>
            </a:lvl2pPr>
            <a:lvl3pPr marL="1143000" indent="-228600" algn="just">
              <a:spcBef>
                <a:spcPct val="20000"/>
              </a:spcBef>
              <a:buClr>
                <a:schemeClr val="accent2"/>
              </a:buClr>
              <a:buFont typeface="Wingdings" panose="05000000000000000000" pitchFamily="2" charset="2"/>
              <a:buChar char="o"/>
              <a:defRPr sz="1600">
                <a:solidFill>
                  <a:schemeClr val="tx1"/>
                </a:solidFill>
                <a:latin typeface="Arial" panose="020B0604020202020204" pitchFamily="34" charset="0"/>
              </a:defRPr>
            </a:lvl3pPr>
            <a:lvl4pPr marL="1600200" indent="-228600" algn="just">
              <a:spcBef>
                <a:spcPct val="20000"/>
              </a:spcBef>
              <a:buClr>
                <a:schemeClr val="accent2"/>
              </a:buClr>
              <a:buFont typeface="Wingdings" panose="05000000000000000000" pitchFamily="2" charset="2"/>
              <a:buChar char="n"/>
              <a:defRPr sz="1400">
                <a:solidFill>
                  <a:schemeClr val="tx1"/>
                </a:solidFill>
                <a:latin typeface="Arial" panose="020B0604020202020204" pitchFamily="34" charset="0"/>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defRPr>
            </a:lvl9pPr>
          </a:lstStyle>
          <a:p>
            <a:pPr algn="r">
              <a:spcAft>
                <a:spcPct val="0"/>
              </a:spcAft>
              <a:buClrTx/>
              <a:buFontTx/>
              <a:buNone/>
            </a:pPr>
            <a:fld id="{53D0AA90-CF4B-4974-B58F-6D68A23A6FB0}" type="slidenum">
              <a:rPr lang="es-PE" altLang="es-ES" sz="1200">
                <a:latin typeface="Verdana" panose="020B0604030504040204" pitchFamily="34" charset="0"/>
              </a:rPr>
              <a:pPr algn="r">
                <a:spcAft>
                  <a:spcPct val="0"/>
                </a:spcAft>
                <a:buClrTx/>
                <a:buFontTx/>
                <a:buNone/>
              </a:pPr>
              <a:t>9</a:t>
            </a:fld>
            <a:endParaRPr lang="es-PE" altLang="es-ES" sz="1200">
              <a:latin typeface="Verdana" panose="020B0604030504040204" pitchFamily="34" charset="0"/>
            </a:endParaRPr>
          </a:p>
        </p:txBody>
      </p:sp>
      <p:grpSp>
        <p:nvGrpSpPr>
          <p:cNvPr id="27651" name="19 Grupo"/>
          <p:cNvGrpSpPr>
            <a:grpSpLocks/>
          </p:cNvGrpSpPr>
          <p:nvPr/>
        </p:nvGrpSpPr>
        <p:grpSpPr bwMode="auto">
          <a:xfrm>
            <a:off x="1847528" y="260651"/>
            <a:ext cx="4889500" cy="595313"/>
            <a:chOff x="611188" y="476250"/>
            <a:chExt cx="4889746" cy="595313"/>
          </a:xfrm>
        </p:grpSpPr>
        <p:grpSp>
          <p:nvGrpSpPr>
            <p:cNvPr id="27652" name="Group 6"/>
            <p:cNvGrpSpPr>
              <a:grpSpLocks noChangeAspect="1"/>
            </p:cNvGrpSpPr>
            <p:nvPr/>
          </p:nvGrpSpPr>
          <p:grpSpPr bwMode="auto">
            <a:xfrm>
              <a:off x="611188" y="476250"/>
              <a:ext cx="608720" cy="595313"/>
              <a:chOff x="5121" y="1804"/>
              <a:chExt cx="1905" cy="2205"/>
            </a:xfrm>
          </p:grpSpPr>
          <p:pic>
            <p:nvPicPr>
              <p:cNvPr id="27657" name="Picture 7" descr="http://www.peruembassy-uk.com/Images/Escudo.gif"/>
              <p:cNvPicPr>
                <a:picLocks noChangeAspect="1" noChangeArrowheads="1"/>
              </p:cNvPicPr>
              <p:nvPr/>
            </p:nvPicPr>
            <p:blipFill>
              <a:blip r:embed="rId2" r:link="rId3">
                <a:lum bright="12000"/>
                <a:extLst>
                  <a:ext uri="{28A0092B-C50C-407E-A947-70E740481C1C}">
                    <a14:useLocalDpi xmlns:a14="http://schemas.microsoft.com/office/drawing/2010/main" val="0"/>
                  </a:ext>
                </a:extLst>
              </a:blip>
              <a:srcRect/>
              <a:stretch>
                <a:fillRect/>
              </a:stretch>
            </p:blipFill>
            <p:spPr bwMode="auto">
              <a:xfrm>
                <a:off x="5121" y="2164"/>
                <a:ext cx="1905" cy="1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8" name="WordArt 8"/>
              <p:cNvSpPr>
                <a:spLocks noChangeAspect="1" noChangeArrowheads="1" noChangeShapeType="1" noTextEdit="1"/>
              </p:cNvSpPr>
              <p:nvPr/>
            </p:nvSpPr>
            <p:spPr bwMode="auto">
              <a:xfrm>
                <a:off x="5301" y="1804"/>
                <a:ext cx="1440" cy="720"/>
              </a:xfrm>
              <a:prstGeom prst="rect">
                <a:avLst/>
              </a:prstGeom>
            </p:spPr>
            <p:txBody>
              <a:bodyPr spcFirstLastPara="1" wrap="none" fromWordArt="1">
                <a:prstTxWarp prst="textArchUp">
                  <a:avLst>
                    <a:gd name="adj" fmla="val 11088308"/>
                  </a:avLst>
                </a:prstTxWarp>
              </a:bodyPr>
              <a:lstStyle/>
              <a:p>
                <a:pPr algn="ctr"/>
                <a:r>
                  <a:rPr lang="es-ES" sz="900" kern="10" spc="160">
                    <a:ln w="9525">
                      <a:solidFill>
                        <a:srgbClr val="000000"/>
                      </a:solidFill>
                      <a:round/>
                      <a:headEnd/>
                      <a:tailEnd/>
                    </a:ln>
                    <a:gradFill rotWithShape="1">
                      <a:gsLst>
                        <a:gs pos="0">
                          <a:srgbClr val="AAAAAA"/>
                        </a:gs>
                        <a:gs pos="100000">
                          <a:srgbClr val="FFFFFF"/>
                        </a:gs>
                      </a:gsLst>
                      <a:lin ang="5400000" scaled="1"/>
                    </a:gradFill>
                    <a:latin typeface="Calibri" panose="020F0502020204030204" pitchFamily="34" charset="0"/>
                  </a:rPr>
                  <a:t>REPUBLICA DEL PERU</a:t>
                </a:r>
              </a:p>
            </p:txBody>
          </p:sp>
        </p:grpSp>
        <p:sp>
          <p:nvSpPr>
            <p:cNvPr id="5" name="Rectangle 9"/>
            <p:cNvSpPr>
              <a:spLocks noChangeArrowheads="1"/>
            </p:cNvSpPr>
            <p:nvPr/>
          </p:nvSpPr>
          <p:spPr bwMode="auto">
            <a:xfrm>
              <a:off x="4286435" y="493713"/>
              <a:ext cx="1214499" cy="577850"/>
            </a:xfrm>
            <a:prstGeom prst="rect">
              <a:avLst/>
            </a:prstGeom>
            <a:solidFill>
              <a:schemeClr val="bg1">
                <a:lumMod val="75000"/>
              </a:schemeClr>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Dirección General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Contabilidad Pública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6" name="Rectangle 10"/>
            <p:cNvSpPr>
              <a:spLocks noChangeArrowheads="1"/>
            </p:cNvSpPr>
            <p:nvPr/>
          </p:nvSpPr>
          <p:spPr bwMode="auto">
            <a:xfrm>
              <a:off x="2000320" y="493713"/>
              <a:ext cx="1360556" cy="577850"/>
            </a:xfrm>
            <a:prstGeom prst="rect">
              <a:avLst/>
            </a:prstGeom>
            <a:solidFill>
              <a:srgbClr val="40404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Ministerio de</a:t>
              </a:r>
              <a:endParaRPr lang="es-ES"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Economía y Finanzas</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11"/>
            <p:cNvSpPr>
              <a:spLocks noChangeArrowheads="1"/>
            </p:cNvSpPr>
            <p:nvPr/>
          </p:nvSpPr>
          <p:spPr bwMode="auto">
            <a:xfrm>
              <a:off x="1357351" y="493713"/>
              <a:ext cx="642969" cy="577850"/>
            </a:xfrm>
            <a:prstGeom prst="rect">
              <a:avLst/>
            </a:prstGeom>
            <a:solidFill>
              <a:schemeClr val="accent2"/>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PE"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PERÚ</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sp>
          <p:nvSpPr>
            <p:cNvPr id="8" name="Rectangle 9"/>
            <p:cNvSpPr>
              <a:spLocks noChangeArrowheads="1"/>
            </p:cNvSpPr>
            <p:nvPr/>
          </p:nvSpPr>
          <p:spPr bwMode="auto">
            <a:xfrm>
              <a:off x="3357701" y="493713"/>
              <a:ext cx="928734" cy="577850"/>
            </a:xfrm>
            <a:prstGeom prst="rect">
              <a:avLst/>
            </a:prstGeom>
            <a:solidFill>
              <a:srgbClr val="808080"/>
            </a:solidFill>
            <a:ln w="9525">
              <a:noFill/>
              <a:miter lim="800000"/>
              <a:headEnd/>
              <a:tailEnd/>
            </a:ln>
          </p:spPr>
          <p:txBody>
            <a:bodyPr lIns="80010" tIns="40005" rIns="80010" bIns="40005" anchor="ctr"/>
            <a:lstStyle>
              <a:lvl1pPr algn="just" defTabSz="800100">
                <a:spcAft>
                  <a:spcPct val="30000"/>
                </a:spcAft>
                <a:buClr>
                  <a:schemeClr val="accent2"/>
                </a:buClr>
                <a:buFont typeface="Wingdings" panose="05000000000000000000" pitchFamily="2" charset="2"/>
                <a:buChar char="n"/>
                <a:tabLst>
                  <a:tab pos="2455863" algn="ctr"/>
                  <a:tab pos="4910138" algn="r"/>
                </a:tabLst>
                <a:defRPr sz="2000">
                  <a:solidFill>
                    <a:schemeClr val="tx1"/>
                  </a:solidFill>
                  <a:latin typeface="Arial" panose="020B0604020202020204" pitchFamily="34" charset="0"/>
                </a:defRPr>
              </a:lvl1pPr>
              <a:lvl2pPr marL="742950" indent="-285750" algn="just" defTabSz="800100">
                <a:spcBef>
                  <a:spcPct val="20000"/>
                </a:spcBef>
                <a:buClr>
                  <a:schemeClr val="accent2"/>
                </a:buClr>
                <a:buChar char="—"/>
                <a:tabLst>
                  <a:tab pos="2455863" algn="ctr"/>
                  <a:tab pos="4910138" algn="r"/>
                </a:tabLst>
                <a:defRPr sz="2800">
                  <a:solidFill>
                    <a:schemeClr val="tx1"/>
                  </a:solidFill>
                  <a:latin typeface="Arial" panose="020B0604020202020204" pitchFamily="34" charset="0"/>
                </a:defRPr>
              </a:lvl2pPr>
              <a:lvl3pPr marL="1143000" indent="-228600" algn="just" defTabSz="800100">
                <a:spcBef>
                  <a:spcPct val="20000"/>
                </a:spcBef>
                <a:buClr>
                  <a:schemeClr val="accent2"/>
                </a:buClr>
                <a:buFont typeface="Wingdings" panose="05000000000000000000" pitchFamily="2" charset="2"/>
                <a:buChar char="o"/>
                <a:tabLst>
                  <a:tab pos="2455863" algn="ctr"/>
                  <a:tab pos="4910138" algn="r"/>
                </a:tabLst>
                <a:defRPr sz="1600">
                  <a:solidFill>
                    <a:schemeClr val="tx1"/>
                  </a:solidFill>
                  <a:latin typeface="Arial" panose="020B0604020202020204" pitchFamily="34" charset="0"/>
                </a:defRPr>
              </a:lvl3pPr>
              <a:lvl4pPr marL="1600200" indent="-228600" algn="just" defTabSz="800100">
                <a:spcBef>
                  <a:spcPct val="20000"/>
                </a:spcBef>
                <a:buClr>
                  <a:schemeClr val="accent2"/>
                </a:buClr>
                <a:buFont typeface="Wingdings" panose="05000000000000000000" pitchFamily="2" charset="2"/>
                <a:buChar char="n"/>
                <a:tabLst>
                  <a:tab pos="2455863" algn="ctr"/>
                  <a:tab pos="4910138" algn="r"/>
                </a:tabLst>
                <a:defRPr sz="1400">
                  <a:solidFill>
                    <a:schemeClr val="tx1"/>
                  </a:solidFill>
                  <a:latin typeface="Arial" panose="020B0604020202020204" pitchFamily="34" charset="0"/>
                </a:defRPr>
              </a:lvl4pPr>
              <a:lvl5pPr marL="2057400" indent="-228600" defTabSz="800100">
                <a:spcBef>
                  <a:spcPct val="25000"/>
                </a:spcBef>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5pPr>
              <a:lvl6pPr marL="25146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6pPr>
              <a:lvl7pPr marL="29718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7pPr>
              <a:lvl8pPr marL="34290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8pPr>
              <a:lvl9pPr marL="3886200" indent="-228600" defTabSz="800100" eaLnBrk="0" fontAlgn="base" hangingPunct="0">
                <a:spcBef>
                  <a:spcPct val="25000"/>
                </a:spcBef>
                <a:spcAft>
                  <a:spcPct val="0"/>
                </a:spcAft>
                <a:buClr>
                  <a:schemeClr val="accent2"/>
                </a:buClr>
                <a:buFont typeface="Wingdings" panose="05000000000000000000" pitchFamily="2" charset="2"/>
                <a:buChar char="§"/>
                <a:tabLst>
                  <a:tab pos="2455863" algn="ctr"/>
                  <a:tab pos="4910138" algn="r"/>
                </a:tabLst>
                <a:defRPr sz="2000">
                  <a:solidFill>
                    <a:schemeClr val="tx1"/>
                  </a:solidFill>
                  <a:latin typeface="Verdana" panose="020B0604030504040204" pitchFamily="34" charset="0"/>
                </a:defRPr>
              </a:lvl9pPr>
            </a:lstStyle>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Viceministro</a:t>
              </a:r>
            </a:p>
            <a:p>
              <a:pPr algn="ctr" eaLnBrk="1" hangingPunct="1">
                <a:spcAft>
                  <a:spcPct val="0"/>
                </a:spcAft>
                <a:buClrTx/>
                <a:buFontTx/>
                <a:buNone/>
              </a:pPr>
              <a:r>
                <a:rPr lang="es-ES" altLang="es-ES" sz="900" i="0">
                  <a:solidFill>
                    <a:srgbClr val="FFFFFF"/>
                  </a:solidFill>
                  <a:effectLst>
                    <a:outerShdw blurRad="38100" dist="38100" dir="2700000" algn="tl">
                      <a:srgbClr val="000000"/>
                    </a:outerShdw>
                  </a:effectLst>
                  <a:latin typeface="Calibri" panose="020F0502020204030204" pitchFamily="34" charset="0"/>
                  <a:ea typeface="Calibri" panose="020F0502020204030204" pitchFamily="34" charset="0"/>
                  <a:cs typeface="Calibri" panose="020F0502020204030204" pitchFamily="34" charset="0"/>
                </a:rPr>
                <a:t>de Hacienda</a:t>
              </a:r>
              <a:endParaRPr lang="es-PE" altLang="es-ES" sz="900" i="0">
                <a:effectLst>
                  <a:outerShdw blurRad="38100" dist="38100" dir="2700000" algn="tl">
                    <a:srgbClr val="FFFFFF"/>
                  </a:outerShdw>
                </a:effectLst>
                <a:latin typeface="Calibri" panose="020F0502020204030204" pitchFamily="34" charset="0"/>
                <a:ea typeface="Calibri" panose="020F0502020204030204" pitchFamily="34" charset="0"/>
                <a:cs typeface="Calibri" panose="020F0502020204030204" pitchFamily="34" charset="0"/>
              </a:endParaRPr>
            </a:p>
          </p:txBody>
        </p:sp>
      </p:grpSp>
      <p:sp>
        <p:nvSpPr>
          <p:cNvPr id="11" name="12 CuadroTexto"/>
          <p:cNvSpPr txBox="1"/>
          <p:nvPr/>
        </p:nvSpPr>
        <p:spPr>
          <a:xfrm>
            <a:off x="263352" y="836712"/>
            <a:ext cx="11521279" cy="6001643"/>
          </a:xfrm>
          <a:prstGeom prst="rect">
            <a:avLst/>
          </a:prstGeom>
          <a:noFill/>
        </p:spPr>
        <p:txBody>
          <a:bodyPr wrap="square">
            <a:spAutoFit/>
          </a:bodyPr>
          <a:lstStyle/>
          <a:p>
            <a:pPr algn="just">
              <a:defRPr/>
            </a:pPr>
            <a:r>
              <a:rPr lang="es-PE" sz="3200" b="0" i="0" dirty="0">
                <a:ln w="1905"/>
                <a:effectLst>
                  <a:innerShdw blurRad="69850" dist="43180" dir="5400000">
                    <a:srgbClr val="000000">
                      <a:alpha val="65000"/>
                    </a:srgbClr>
                  </a:innerShdw>
                </a:effectLst>
                <a:latin typeface="Calibri" panose="020F0502020204030204" pitchFamily="34" charset="0"/>
              </a:rPr>
              <a:t>Las entidades que no hayan necesitado realizar acciones de Saneamiento Contable también emitirán una Resolución o Acuerdo de Directorio, suscrito por el titular de la entidad pública en la que indicarán las razones por las cuales no  ameritaron realizarlas.</a:t>
            </a:r>
          </a:p>
          <a:p>
            <a:pPr algn="just">
              <a:defRPr/>
            </a:pPr>
            <a:endParaRPr lang="es-PE" sz="3200" b="0" i="0" dirty="0">
              <a:ln w="1905"/>
              <a:effectLst>
                <a:innerShdw blurRad="69850" dist="43180" dir="5400000">
                  <a:srgbClr val="000000">
                    <a:alpha val="65000"/>
                  </a:srgbClr>
                </a:innerShdw>
              </a:effectLst>
              <a:latin typeface="Calibri" panose="020F0502020204030204" pitchFamily="34" charset="0"/>
            </a:endParaRPr>
          </a:p>
          <a:p>
            <a:pPr algn="just">
              <a:defRPr/>
            </a:pPr>
            <a:r>
              <a:rPr lang="es-PE" sz="3200" i="0" dirty="0">
                <a:ln w="1905"/>
                <a:effectLst>
                  <a:innerShdw blurRad="69850" dist="43180" dir="5400000">
                    <a:srgbClr val="000000">
                      <a:alpha val="65000"/>
                    </a:srgbClr>
                  </a:innerShdw>
                </a:effectLst>
                <a:latin typeface="Calibri" panose="020F0502020204030204" pitchFamily="34" charset="0"/>
              </a:rPr>
              <a:t>Artículo 2° Entidades Públicas que no culminaron sus acciones de Saneamiento Contable</a:t>
            </a:r>
          </a:p>
          <a:p>
            <a:pPr algn="just">
              <a:defRPr/>
            </a:pPr>
            <a:r>
              <a:rPr lang="es-PE" sz="3200" b="0" i="0" dirty="0">
                <a:ln w="1905"/>
                <a:effectLst>
                  <a:innerShdw blurRad="69850" dist="43180" dir="5400000">
                    <a:srgbClr val="000000">
                      <a:alpha val="65000"/>
                    </a:srgbClr>
                  </a:innerShdw>
                </a:effectLst>
                <a:latin typeface="Calibri" panose="020F0502020204030204" pitchFamily="34" charset="0"/>
              </a:rPr>
              <a:t>Emitirán una Resolución o Acuerdo de Directorio según corresponda suscrito por el Titular de la entidad pública indicando el grado de cumplimiento del referido proceso registrándolo en el Modulo en el tipo de documento “Cuenta</a:t>
            </a:r>
            <a:r>
              <a:rPr lang="es-PE" sz="3200" b="0" i="0" dirty="0" smtClean="0">
                <a:ln w="1905"/>
                <a:effectLst>
                  <a:innerShdw blurRad="69850" dist="43180" dir="5400000">
                    <a:srgbClr val="000000">
                      <a:alpha val="65000"/>
                    </a:srgbClr>
                  </a:innerShdw>
                </a:effectLst>
                <a:latin typeface="Calibri" panose="020F0502020204030204" pitchFamily="34" charset="0"/>
              </a:rPr>
              <a:t>”, lo remitirán a la DGCP a mas tardar el 31 de marzo de 2015.</a:t>
            </a:r>
            <a:endParaRPr lang="es-PE" sz="3200" b="0" i="0" dirty="0">
              <a:ln w="1905"/>
              <a:effectLst>
                <a:innerShdw blurRad="69850" dist="43180" dir="5400000">
                  <a:srgbClr val="000000">
                    <a:alpha val="65000"/>
                  </a:srgbClr>
                </a:innerShdw>
              </a:effectLst>
              <a:latin typeface="Calibri" panose="020F0502020204030204" pitchFamily="34" charset="0"/>
            </a:endParaRP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1"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1" u="none" strike="noStrike" cap="none" normalizeH="0" baseline="0" smtClean="0">
            <a:ln>
              <a:noFill/>
            </a:ln>
            <a:solidFill>
              <a:schemeClr val="tx1"/>
            </a:solidFill>
            <a:effectLst/>
            <a:latin typeface="Verdana" pitchFamily="34" charset="0"/>
          </a:defRPr>
        </a:defPPr>
      </a:lst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
  <TotalTime>23226</TotalTime>
  <Words>4379</Words>
  <Application>Microsoft Office PowerPoint</Application>
  <PresentationFormat>Panorámica</PresentationFormat>
  <Paragraphs>1159</Paragraphs>
  <Slides>50</Slides>
  <Notes>1</Notes>
  <HiddenSlides>0</HiddenSlides>
  <MMClips>0</MMClips>
  <ScaleCrop>false</ScaleCrop>
  <HeadingPairs>
    <vt:vector size="6" baseType="variant">
      <vt:variant>
        <vt:lpstr>Fuentes usadas</vt:lpstr>
      </vt:variant>
      <vt:variant>
        <vt:i4>10</vt:i4>
      </vt:variant>
      <vt:variant>
        <vt:lpstr>Tema</vt:lpstr>
      </vt:variant>
      <vt:variant>
        <vt:i4>2</vt:i4>
      </vt:variant>
      <vt:variant>
        <vt:lpstr>Títulos de diapositiva</vt:lpstr>
      </vt:variant>
      <vt:variant>
        <vt:i4>50</vt:i4>
      </vt:variant>
    </vt:vector>
  </HeadingPairs>
  <TitlesOfParts>
    <vt:vector size="62" baseType="lpstr">
      <vt:lpstr>Cooper Black</vt:lpstr>
      <vt:lpstr>PMingLiU</vt:lpstr>
      <vt:lpstr>Arial</vt:lpstr>
      <vt:lpstr>Arial Black</vt:lpstr>
      <vt:lpstr>Arial Narrow</vt:lpstr>
      <vt:lpstr>Calibri</vt:lpstr>
      <vt:lpstr>Calibri Light</vt:lpstr>
      <vt:lpstr>Times New Roman</vt:lpstr>
      <vt:lpstr>Verdana</vt:lpstr>
      <vt:lpstr>Wingdings</vt:lpstr>
      <vt:lpstr>Perfil</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Prompyme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Aldo Vallejo</dc:creator>
  <cp:lastModifiedBy>Machado Ortega, Hugo Raul</cp:lastModifiedBy>
  <cp:revision>1037</cp:revision>
  <cp:lastPrinted>2004-07-15T16:43:21Z</cp:lastPrinted>
  <dcterms:created xsi:type="dcterms:W3CDTF">2004-03-23T20:11:30Z</dcterms:created>
  <dcterms:modified xsi:type="dcterms:W3CDTF">2015-11-24T14:59:31Z</dcterms:modified>
</cp:coreProperties>
</file>